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9" r:id="rId1"/>
  </p:sldMasterIdLst>
  <p:notesMasterIdLst>
    <p:notesMasterId r:id="rId17"/>
  </p:notesMasterIdLst>
  <p:handoutMasterIdLst>
    <p:handoutMasterId r:id="rId18"/>
  </p:handoutMasterIdLst>
  <p:sldIdLst>
    <p:sldId id="256" r:id="rId2"/>
    <p:sldId id="491" r:id="rId3"/>
    <p:sldId id="526" r:id="rId4"/>
    <p:sldId id="528" r:id="rId5"/>
    <p:sldId id="560" r:id="rId6"/>
    <p:sldId id="566" r:id="rId7"/>
    <p:sldId id="567" r:id="rId8"/>
    <p:sldId id="555" r:id="rId9"/>
    <p:sldId id="558" r:id="rId10"/>
    <p:sldId id="557" r:id="rId11"/>
    <p:sldId id="466" r:id="rId12"/>
    <p:sldId id="503" r:id="rId13"/>
    <p:sldId id="543" r:id="rId14"/>
    <p:sldId id="562" r:id="rId15"/>
    <p:sldId id="499" r:id="rId16"/>
  </p:sldIdLst>
  <p:sldSz cx="9144000" cy="6858000" type="screen4x3"/>
  <p:notesSz cx="7010400" cy="92964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Алипова Бахыт" initials="АБ" lastIdx="5" clrIdx="0"/>
  <p:cmAuthor id="1" name="Кудранов Агзам" initials="КА" lastIdx="11" clrIdx="1"/>
  <p:cmAuthor id="2" name="Искужиев Аскар" initials="И.А.Д."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FFFF"/>
    <a:srgbClr val="FFFFCC"/>
    <a:srgbClr val="CCECFF"/>
    <a:srgbClr val="0066FF"/>
    <a:srgbClr val="ECEEAC"/>
    <a:srgbClr val="F3F4C8"/>
    <a:srgbClr val="DCDF5B"/>
    <a:srgbClr val="D7E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8685" autoAdjust="0"/>
    <p:restoredTop sz="26864" autoAdjust="0"/>
  </p:normalViewPr>
  <p:slideViewPr>
    <p:cSldViewPr>
      <p:cViewPr>
        <p:scale>
          <a:sx n="70" d="100"/>
          <a:sy n="70" d="100"/>
        </p:scale>
        <p:origin x="-1854" y="-59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S.Musagaliyeva\Desktop\&#1060;&#1061;&#1044;\&#1060;&#1061;&#1044;%202%20&#1082;&#1074;%202018&#1075;\&#1050;&#1052;&#1058;%20&#1087;&#1088;&#1077;&#1079;&#1077;&#1085;&#1090;&#1072;&#1094;&#1080;&#1103;%20&#1082;%20&#1086;&#1090;&#1095;&#1077;&#1090;&#1085;&#1086;&#1081;%20&#1074;&#1089;&#1090;&#1088;&#1077;&#1095;&#1077;%20&#1043;&#1044;%20&#1050;&#1052;&#1058;\&#1044;&#1080;&#1072;&#1075;&#1088;&#1072;&#1084;&#1084;&#1072;.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S.Musagaliyeva\Desktop\&#1060;&#1061;&#1044;\&#1060;&#1061;&#1044;%202%20&#1082;&#1074;%202018&#1075;\&#1050;&#1052;&#1058;%20&#1087;&#1088;&#1077;&#1079;&#1077;&#1085;&#1090;&#1072;&#1094;&#1080;&#1103;%20&#1082;%20&#1086;&#1090;&#1095;&#1077;&#1090;&#1085;&#1086;&#1081;%20&#1074;&#1089;&#1090;&#1088;&#1077;&#1095;&#1077;%20&#1043;&#1044;%20&#1050;&#1052;&#1058;\&#1044;&#1080;&#1072;&#1075;&#1088;&#1072;&#1084;&#1084;&#1072;.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view3D>
      <c:rotX val="35"/>
      <c:rotY val="20"/>
      <c:depthPercent val="100"/>
      <c:rAngAx val="0"/>
      <c:perspective val="30"/>
    </c:view3D>
    <c:floor>
      <c:thickness val="0"/>
      <c:spPr>
        <a:noFill/>
        <a:ln w="9525">
          <a:noFill/>
        </a:ln>
      </c:spPr>
    </c:floor>
    <c:sideWall>
      <c:thickness val="0"/>
      <c:spPr>
        <a:noFill/>
        <a:ln w="25400">
          <a:noFill/>
        </a:ln>
      </c:spPr>
    </c:sideWall>
    <c:backWall>
      <c:thickness val="0"/>
      <c:spPr>
        <a:noFill/>
        <a:ln w="25400">
          <a:noFill/>
        </a:ln>
      </c:spPr>
    </c:backWall>
    <c:plotArea>
      <c:layout>
        <c:manualLayout>
          <c:layoutTarget val="inner"/>
          <c:xMode val="edge"/>
          <c:yMode val="edge"/>
          <c:x val="0.17051618547681541"/>
          <c:y val="0.11019685039370079"/>
          <c:w val="0.82948381452318454"/>
          <c:h val="0.7974883347914844"/>
        </c:manualLayout>
      </c:layout>
      <c:bar3DChart>
        <c:barDir val="col"/>
        <c:grouping val="clustered"/>
        <c:varyColors val="0"/>
        <c:dLbls>
          <c:showLegendKey val="0"/>
          <c:showVal val="0"/>
          <c:showCatName val="0"/>
          <c:showSerName val="0"/>
          <c:showPercent val="0"/>
          <c:showBubbleSize val="0"/>
        </c:dLbls>
        <c:gapWidth val="63"/>
        <c:shape val="cylinder"/>
        <c:axId val="132063232"/>
        <c:axId val="132064768"/>
        <c:axId val="0"/>
      </c:bar3DChart>
      <c:catAx>
        <c:axId val="132063232"/>
        <c:scaling>
          <c:orientation val="minMax"/>
        </c:scaling>
        <c:delete val="0"/>
        <c:axPos val="b"/>
        <c:numFmt formatCode="General" sourceLinked="0"/>
        <c:majorTickMark val="none"/>
        <c:minorTickMark val="none"/>
        <c:tickLblPos val="nextTo"/>
        <c:txPr>
          <a:bodyPr/>
          <a:lstStyle/>
          <a:p>
            <a:pPr>
              <a:defRPr b="1">
                <a:solidFill>
                  <a:schemeClr val="tx1"/>
                </a:solidFill>
                <a:latin typeface="Times New Roman" panose="02020603050405020304" pitchFamily="18" charset="0"/>
                <a:cs typeface="Times New Roman" panose="02020603050405020304" pitchFamily="18" charset="0"/>
              </a:defRPr>
            </a:pPr>
            <a:endParaRPr lang="ru-RU"/>
          </a:p>
        </c:txPr>
        <c:crossAx val="132064768"/>
        <c:crosses val="autoZero"/>
        <c:auto val="0"/>
        <c:lblAlgn val="ctr"/>
        <c:lblOffset val="100"/>
        <c:noMultiLvlLbl val="0"/>
      </c:catAx>
      <c:valAx>
        <c:axId val="132064768"/>
        <c:scaling>
          <c:orientation val="minMax"/>
        </c:scaling>
        <c:delete val="0"/>
        <c:axPos val="l"/>
        <c:numFmt formatCode="#,##0" sourceLinked="1"/>
        <c:majorTickMark val="none"/>
        <c:minorTickMark val="none"/>
        <c:tickLblPos val="nextTo"/>
        <c:txPr>
          <a:bodyPr/>
          <a:lstStyle/>
          <a:p>
            <a:pPr>
              <a:defRPr>
                <a:solidFill>
                  <a:schemeClr val="tx1"/>
                </a:solidFill>
              </a:defRPr>
            </a:pPr>
            <a:endParaRPr lang="ru-RU"/>
          </a:p>
        </c:txPr>
        <c:crossAx val="132063232"/>
        <c:crosses val="autoZero"/>
        <c:crossBetween val="between"/>
      </c:valAx>
      <c:spPr>
        <a:noFill/>
        <a:ln w="25400">
          <a:noFill/>
        </a:ln>
      </c:spPr>
    </c:plotArea>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25"/>
      <c:rotY val="20"/>
      <c:rAngAx val="1"/>
    </c:view3D>
    <c:floor>
      <c:thickness val="0"/>
    </c:floor>
    <c:sideWall>
      <c:thickness val="0"/>
    </c:sideWall>
    <c:backWall>
      <c:thickness val="0"/>
    </c:backWall>
    <c:plotArea>
      <c:layout>
        <c:manualLayout>
          <c:layoutTarget val="inner"/>
          <c:xMode val="edge"/>
          <c:yMode val="edge"/>
          <c:x val="0.15978018372703412"/>
          <c:y val="0.19446593511846233"/>
          <c:w val="0.68316557305336834"/>
          <c:h val="0.59175381610080491"/>
        </c:manualLayout>
      </c:layout>
      <c:bar3DChart>
        <c:barDir val="col"/>
        <c:grouping val="clustered"/>
        <c:varyColors val="0"/>
        <c:ser>
          <c:idx val="0"/>
          <c:order val="0"/>
          <c:invertIfNegative val="0"/>
          <c:cat>
            <c:strRef>
              <c:f>Лист1!$B$29:$C$29</c:f>
              <c:strCache>
                <c:ptCount val="2"/>
                <c:pt idx="0">
                  <c:v>Скорр. план </c:v>
                </c:pt>
                <c:pt idx="1">
                  <c:v>Факт</c:v>
                </c:pt>
              </c:strCache>
            </c:strRef>
          </c:cat>
          <c:val>
            <c:numRef>
              <c:f>Лист1!$B$30:$C$30</c:f>
            </c:numRef>
          </c:val>
          <c:shape val="box"/>
          <c:extLst xmlns:c16r2="http://schemas.microsoft.com/office/drawing/2015/06/chart">
            <c:ext xmlns:c16="http://schemas.microsoft.com/office/drawing/2014/chart" uri="{C3380CC4-5D6E-409C-BE32-E72D297353CC}">
              <c16:uniqueId val="{00000000-4B9B-4312-9A94-DFC963EAABA1}"/>
            </c:ext>
          </c:extLst>
        </c:ser>
        <c:dLbls>
          <c:showLegendKey val="0"/>
          <c:showVal val="0"/>
          <c:showCatName val="0"/>
          <c:showSerName val="0"/>
          <c:showPercent val="0"/>
          <c:showBubbleSize val="0"/>
        </c:dLbls>
        <c:gapWidth val="20"/>
        <c:shape val="cylinder"/>
        <c:axId val="132113920"/>
        <c:axId val="132115456"/>
        <c:axId val="0"/>
      </c:bar3DChart>
      <c:catAx>
        <c:axId val="132113920"/>
        <c:scaling>
          <c:orientation val="minMax"/>
        </c:scaling>
        <c:delete val="0"/>
        <c:axPos val="b"/>
        <c:numFmt formatCode="General" sourceLinked="0"/>
        <c:majorTickMark val="none"/>
        <c:minorTickMark val="none"/>
        <c:tickLblPos val="nextTo"/>
        <c:txPr>
          <a:bodyPr/>
          <a:lstStyle/>
          <a:p>
            <a:pPr>
              <a:defRPr b="1">
                <a:solidFill>
                  <a:schemeClr val="tx1"/>
                </a:solidFill>
                <a:latin typeface="Times New Roman" panose="02020603050405020304" pitchFamily="18" charset="0"/>
                <a:cs typeface="Times New Roman" panose="02020603050405020304" pitchFamily="18" charset="0"/>
              </a:defRPr>
            </a:pPr>
            <a:endParaRPr lang="ru-RU"/>
          </a:p>
        </c:txPr>
        <c:crossAx val="132115456"/>
        <c:crosses val="autoZero"/>
        <c:auto val="1"/>
        <c:lblAlgn val="ctr"/>
        <c:lblOffset val="100"/>
        <c:noMultiLvlLbl val="0"/>
      </c:catAx>
      <c:valAx>
        <c:axId val="132115456"/>
        <c:scaling>
          <c:orientation val="minMax"/>
          <c:max val="25000"/>
          <c:min val="10000"/>
        </c:scaling>
        <c:delete val="0"/>
        <c:axPos val="l"/>
        <c:numFmt formatCode="#,##0" sourceLinked="1"/>
        <c:majorTickMark val="out"/>
        <c:minorTickMark val="none"/>
        <c:tickLblPos val="nextTo"/>
        <c:txPr>
          <a:bodyPr/>
          <a:lstStyle/>
          <a:p>
            <a:pPr>
              <a:defRPr>
                <a:solidFill>
                  <a:schemeClr val="tx1"/>
                </a:solidFill>
              </a:defRPr>
            </a:pPr>
            <a:endParaRPr lang="ru-RU"/>
          </a:p>
        </c:txPr>
        <c:crossAx val="132113920"/>
        <c:crosses val="autoZero"/>
        <c:crossBetween val="between"/>
        <c:majorUnit val="5000"/>
      </c:valAx>
    </c:plotArea>
    <c:plotVisOnly val="1"/>
    <c:dispBlanksAs val="gap"/>
    <c:showDLblsOverMax val="0"/>
  </c:chart>
  <c:externalData r:id="rId2">
    <c:autoUpdate val="0"/>
  </c:externalData>
  <c:userShapes r:id="rId3"/>
</c:chartSpace>
</file>

<file path=ppt/drawings/_rels/drawing1.xml.rels><?xml version="1.0" encoding="UTF-8" standalone="yes"?>
<Relationships xmlns="http://schemas.openxmlformats.org/package/2006/relationships"><Relationship Id="rId1" Type="http://schemas.openxmlformats.org/officeDocument/2006/relationships/image" Target="../media/image5.png"/></Relationships>
</file>

<file path=ppt/drawings/_rels/drawing2.x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0.04816</cdr:x>
      <cdr:y>0</cdr:y>
    </cdr:from>
    <cdr:to>
      <cdr:x>0.98596</cdr:x>
      <cdr:y>0.92103</cdr:y>
    </cdr:to>
    <cdr:pic>
      <cdr:nvPicPr>
        <cdr:cNvPr id="3" name="Picture 2"/>
        <cdr:cNvPicPr>
          <a:picLocks xmlns:a="http://schemas.openxmlformats.org/drawingml/2006/main" noChangeAspect="1" noChangeArrowheads="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215652" y="-946691"/>
          <a:ext cx="4199027" cy="239786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cdr:spPr>
    </cdr:pic>
  </cdr:relSizeAnchor>
</c:userShapes>
</file>

<file path=ppt/drawings/drawing2.xml><?xml version="1.0" encoding="utf-8"?>
<c:userShapes xmlns:c="http://schemas.openxmlformats.org/drawingml/2006/chart">
  <cdr:relSizeAnchor xmlns:cdr="http://schemas.openxmlformats.org/drawingml/2006/chartDrawing">
    <cdr:from>
      <cdr:x>0</cdr:x>
      <cdr:y>0.10791</cdr:y>
    </cdr:from>
    <cdr:to>
      <cdr:x>1</cdr:x>
      <cdr:y>1</cdr:y>
    </cdr:to>
    <cdr:pic>
      <cdr:nvPicPr>
        <cdr:cNvPr id="3" name="Picture 3"/>
        <cdr:cNvPicPr>
          <a:picLocks xmlns:a="http://schemas.openxmlformats.org/drawingml/2006/main" noChangeAspect="1" noChangeArrowheads="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0" y="287324"/>
          <a:ext cx="3937443" cy="237542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38604" cy="465266"/>
          </a:xfrm>
          <a:prstGeom prst="rect">
            <a:avLst/>
          </a:prstGeom>
        </p:spPr>
        <p:txBody>
          <a:bodyPr vert="horz" lIns="89140" tIns="44570" rIns="89140" bIns="44570" rtlCol="0"/>
          <a:lstStyle>
            <a:lvl1pPr algn="l" fontAlgn="auto">
              <a:spcBef>
                <a:spcPts val="0"/>
              </a:spcBef>
              <a:spcAft>
                <a:spcPts val="0"/>
              </a:spcAft>
              <a:defRPr sz="1100">
                <a:latin typeface="+mn-lt"/>
              </a:defRPr>
            </a:lvl1pPr>
          </a:lstStyle>
          <a:p>
            <a:pPr>
              <a:defRPr/>
            </a:pPr>
            <a:endParaRPr lang="ru-RU"/>
          </a:p>
        </p:txBody>
      </p:sp>
      <p:sp>
        <p:nvSpPr>
          <p:cNvPr id="3" name="Дата 2"/>
          <p:cNvSpPr>
            <a:spLocks noGrp="1"/>
          </p:cNvSpPr>
          <p:nvPr>
            <p:ph type="dt" sz="quarter" idx="1"/>
          </p:nvPr>
        </p:nvSpPr>
        <p:spPr>
          <a:xfrm>
            <a:off x="3970160" y="0"/>
            <a:ext cx="3038604" cy="465266"/>
          </a:xfrm>
          <a:prstGeom prst="rect">
            <a:avLst/>
          </a:prstGeom>
        </p:spPr>
        <p:txBody>
          <a:bodyPr vert="horz" lIns="89140" tIns="44570" rIns="89140" bIns="44570" rtlCol="0"/>
          <a:lstStyle>
            <a:lvl1pPr algn="r" fontAlgn="auto">
              <a:spcBef>
                <a:spcPts val="0"/>
              </a:spcBef>
              <a:spcAft>
                <a:spcPts val="0"/>
              </a:spcAft>
              <a:defRPr sz="1100" smtClean="0">
                <a:latin typeface="+mn-lt"/>
              </a:defRPr>
            </a:lvl1pPr>
          </a:lstStyle>
          <a:p>
            <a:pPr>
              <a:defRPr/>
            </a:pPr>
            <a:fld id="{94810D74-6FFF-42AA-8B78-1E17FDCB92BD}" type="datetimeFigureOut">
              <a:rPr lang="ru-RU"/>
              <a:pPr>
                <a:defRPr/>
              </a:pPr>
              <a:t>21.08.2019</a:t>
            </a:fld>
            <a:endParaRPr lang="ru-RU"/>
          </a:p>
        </p:txBody>
      </p:sp>
      <p:sp>
        <p:nvSpPr>
          <p:cNvPr id="4" name="Нижний колонтитул 3"/>
          <p:cNvSpPr>
            <a:spLocks noGrp="1"/>
          </p:cNvSpPr>
          <p:nvPr>
            <p:ph type="ftr" sz="quarter" idx="2"/>
          </p:nvPr>
        </p:nvSpPr>
        <p:spPr>
          <a:xfrm>
            <a:off x="0" y="8829648"/>
            <a:ext cx="3038604" cy="465266"/>
          </a:xfrm>
          <a:prstGeom prst="rect">
            <a:avLst/>
          </a:prstGeom>
        </p:spPr>
        <p:txBody>
          <a:bodyPr vert="horz" lIns="89140" tIns="44570" rIns="89140" bIns="44570" rtlCol="0" anchor="b"/>
          <a:lstStyle>
            <a:lvl1pPr algn="l" fontAlgn="auto">
              <a:spcBef>
                <a:spcPts val="0"/>
              </a:spcBef>
              <a:spcAft>
                <a:spcPts val="0"/>
              </a:spcAft>
              <a:defRPr sz="1100">
                <a:latin typeface="+mn-lt"/>
              </a:defRPr>
            </a:lvl1pPr>
          </a:lstStyle>
          <a:p>
            <a:pPr>
              <a:defRPr/>
            </a:pPr>
            <a:endParaRPr lang="ru-RU"/>
          </a:p>
        </p:txBody>
      </p:sp>
      <p:sp>
        <p:nvSpPr>
          <p:cNvPr id="5" name="Номер слайда 4"/>
          <p:cNvSpPr>
            <a:spLocks noGrp="1"/>
          </p:cNvSpPr>
          <p:nvPr>
            <p:ph type="sldNum" sz="quarter" idx="3"/>
          </p:nvPr>
        </p:nvSpPr>
        <p:spPr>
          <a:xfrm>
            <a:off x="3970160" y="8829648"/>
            <a:ext cx="3038604" cy="465266"/>
          </a:xfrm>
          <a:prstGeom prst="rect">
            <a:avLst/>
          </a:prstGeom>
        </p:spPr>
        <p:txBody>
          <a:bodyPr vert="horz" lIns="89140" tIns="44570" rIns="89140" bIns="44570" rtlCol="0" anchor="b"/>
          <a:lstStyle>
            <a:lvl1pPr algn="r" fontAlgn="auto">
              <a:spcBef>
                <a:spcPts val="0"/>
              </a:spcBef>
              <a:spcAft>
                <a:spcPts val="0"/>
              </a:spcAft>
              <a:defRPr sz="1100" smtClean="0">
                <a:latin typeface="+mn-lt"/>
              </a:defRPr>
            </a:lvl1pPr>
          </a:lstStyle>
          <a:p>
            <a:pPr>
              <a:defRPr/>
            </a:pPr>
            <a:fld id="{FF734931-EF5A-43A9-A499-97D28C33940C}" type="slidenum">
              <a:rPr lang="ru-RU"/>
              <a:pPr>
                <a:defRPr/>
              </a:pPr>
              <a:t>‹#›</a:t>
            </a:fld>
            <a:endParaRPr lang="ru-RU"/>
          </a:p>
        </p:txBody>
      </p:sp>
    </p:spTree>
    <p:extLst>
      <p:ext uri="{BB962C8B-B14F-4D97-AF65-F5344CB8AC3E}">
        <p14:creationId xmlns:p14="http://schemas.microsoft.com/office/powerpoint/2010/main" val="121700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38604" cy="465266"/>
          </a:xfrm>
          <a:prstGeom prst="rect">
            <a:avLst/>
          </a:prstGeom>
        </p:spPr>
        <p:txBody>
          <a:bodyPr vert="horz" lIns="89140" tIns="44570" rIns="89140" bIns="44570" rtlCol="0"/>
          <a:lstStyle>
            <a:lvl1pPr algn="l" fontAlgn="auto">
              <a:spcBef>
                <a:spcPts val="0"/>
              </a:spcBef>
              <a:spcAft>
                <a:spcPts val="0"/>
              </a:spcAft>
              <a:defRPr sz="1100">
                <a:latin typeface="+mn-lt"/>
              </a:defRPr>
            </a:lvl1pPr>
          </a:lstStyle>
          <a:p>
            <a:pPr>
              <a:defRPr/>
            </a:pPr>
            <a:endParaRPr lang="ru-RU"/>
          </a:p>
        </p:txBody>
      </p:sp>
      <p:sp>
        <p:nvSpPr>
          <p:cNvPr id="3" name="Дата 2"/>
          <p:cNvSpPr>
            <a:spLocks noGrp="1"/>
          </p:cNvSpPr>
          <p:nvPr>
            <p:ph type="dt" idx="1"/>
          </p:nvPr>
        </p:nvSpPr>
        <p:spPr>
          <a:xfrm>
            <a:off x="3970160" y="0"/>
            <a:ext cx="3038604" cy="465266"/>
          </a:xfrm>
          <a:prstGeom prst="rect">
            <a:avLst/>
          </a:prstGeom>
        </p:spPr>
        <p:txBody>
          <a:bodyPr vert="horz" lIns="89140" tIns="44570" rIns="89140" bIns="44570" rtlCol="0"/>
          <a:lstStyle>
            <a:lvl1pPr algn="r" fontAlgn="auto">
              <a:spcBef>
                <a:spcPts val="0"/>
              </a:spcBef>
              <a:spcAft>
                <a:spcPts val="0"/>
              </a:spcAft>
              <a:defRPr sz="1100" smtClean="0">
                <a:latin typeface="+mn-lt"/>
              </a:defRPr>
            </a:lvl1pPr>
          </a:lstStyle>
          <a:p>
            <a:pPr>
              <a:defRPr/>
            </a:pPr>
            <a:fld id="{8E05E8A2-9DEB-489E-8B4F-37DBC77EA6E7}" type="datetimeFigureOut">
              <a:rPr lang="ru-RU"/>
              <a:pPr>
                <a:defRPr/>
              </a:pPr>
              <a:t>21.08.2019</a:t>
            </a:fld>
            <a:endParaRPr lang="ru-RU"/>
          </a:p>
        </p:txBody>
      </p:sp>
      <p:sp>
        <p:nvSpPr>
          <p:cNvPr id="4" name="Образ слайда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89140" tIns="44570" rIns="89140" bIns="44570" rtlCol="0" anchor="ctr"/>
          <a:lstStyle/>
          <a:p>
            <a:pPr lvl="0"/>
            <a:endParaRPr lang="ru-RU" noProof="0"/>
          </a:p>
        </p:txBody>
      </p:sp>
      <p:sp>
        <p:nvSpPr>
          <p:cNvPr id="5" name="Заметки 4"/>
          <p:cNvSpPr>
            <a:spLocks noGrp="1"/>
          </p:cNvSpPr>
          <p:nvPr>
            <p:ph type="body" sz="quarter" idx="3"/>
          </p:nvPr>
        </p:nvSpPr>
        <p:spPr>
          <a:xfrm>
            <a:off x="700714" y="4416312"/>
            <a:ext cx="5608975" cy="4182934"/>
          </a:xfrm>
          <a:prstGeom prst="rect">
            <a:avLst/>
          </a:prstGeom>
        </p:spPr>
        <p:txBody>
          <a:bodyPr vert="horz" lIns="89140" tIns="44570" rIns="89140" bIns="4457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829648"/>
            <a:ext cx="3038604" cy="465266"/>
          </a:xfrm>
          <a:prstGeom prst="rect">
            <a:avLst/>
          </a:prstGeom>
        </p:spPr>
        <p:txBody>
          <a:bodyPr vert="horz" lIns="89140" tIns="44570" rIns="89140" bIns="44570" rtlCol="0" anchor="b"/>
          <a:lstStyle>
            <a:lvl1pPr algn="l" fontAlgn="auto">
              <a:spcBef>
                <a:spcPts val="0"/>
              </a:spcBef>
              <a:spcAft>
                <a:spcPts val="0"/>
              </a:spcAft>
              <a:defRPr sz="1100">
                <a:latin typeface="+mn-lt"/>
              </a:defRPr>
            </a:lvl1pPr>
          </a:lstStyle>
          <a:p>
            <a:pPr>
              <a:defRPr/>
            </a:pPr>
            <a:endParaRPr lang="ru-RU"/>
          </a:p>
        </p:txBody>
      </p:sp>
      <p:sp>
        <p:nvSpPr>
          <p:cNvPr id="7" name="Номер слайда 6"/>
          <p:cNvSpPr>
            <a:spLocks noGrp="1"/>
          </p:cNvSpPr>
          <p:nvPr>
            <p:ph type="sldNum" sz="quarter" idx="5"/>
          </p:nvPr>
        </p:nvSpPr>
        <p:spPr>
          <a:xfrm>
            <a:off x="3970160" y="8829648"/>
            <a:ext cx="3038604" cy="465266"/>
          </a:xfrm>
          <a:prstGeom prst="rect">
            <a:avLst/>
          </a:prstGeom>
        </p:spPr>
        <p:txBody>
          <a:bodyPr vert="horz" lIns="89140" tIns="44570" rIns="89140" bIns="44570" rtlCol="0" anchor="b"/>
          <a:lstStyle>
            <a:lvl1pPr algn="r" fontAlgn="auto">
              <a:spcBef>
                <a:spcPts val="0"/>
              </a:spcBef>
              <a:spcAft>
                <a:spcPts val="0"/>
              </a:spcAft>
              <a:defRPr sz="1100" smtClean="0">
                <a:latin typeface="+mn-lt"/>
              </a:defRPr>
            </a:lvl1pPr>
          </a:lstStyle>
          <a:p>
            <a:pPr>
              <a:defRPr/>
            </a:pPr>
            <a:fld id="{17CAD486-4223-45B7-9D07-F97ED605C6A4}" type="slidenum">
              <a:rPr lang="ru-RU"/>
              <a:pPr>
                <a:defRPr/>
              </a:pPr>
              <a:t>‹#›</a:t>
            </a:fld>
            <a:endParaRPr lang="ru-RU"/>
          </a:p>
        </p:txBody>
      </p:sp>
    </p:spTree>
    <p:extLst>
      <p:ext uri="{BB962C8B-B14F-4D97-AF65-F5344CB8AC3E}">
        <p14:creationId xmlns:p14="http://schemas.microsoft.com/office/powerpoint/2010/main" val="41331039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sz="900" dirty="0"/>
          </a:p>
        </p:txBody>
      </p:sp>
      <p:sp>
        <p:nvSpPr>
          <p:cNvPr id="1638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4263" indent="-278563">
              <a:defRPr>
                <a:solidFill>
                  <a:schemeClr val="tx1"/>
                </a:solidFill>
                <a:latin typeface="Calibri" pitchFamily="34" charset="0"/>
              </a:defRPr>
            </a:lvl2pPr>
            <a:lvl3pPr marL="1114251" indent="-222850">
              <a:defRPr>
                <a:solidFill>
                  <a:schemeClr val="tx1"/>
                </a:solidFill>
                <a:latin typeface="Calibri" pitchFamily="34" charset="0"/>
              </a:defRPr>
            </a:lvl3pPr>
            <a:lvl4pPr marL="1559951" indent="-222850">
              <a:defRPr>
                <a:solidFill>
                  <a:schemeClr val="tx1"/>
                </a:solidFill>
                <a:latin typeface="Calibri" pitchFamily="34" charset="0"/>
              </a:defRPr>
            </a:lvl4pPr>
            <a:lvl5pPr marL="2005651" indent="-222850">
              <a:defRPr>
                <a:solidFill>
                  <a:schemeClr val="tx1"/>
                </a:solidFill>
                <a:latin typeface="Calibri" pitchFamily="34" charset="0"/>
              </a:defRPr>
            </a:lvl5pPr>
            <a:lvl6pPr marL="2451351" indent="-222850" fontAlgn="base">
              <a:spcBef>
                <a:spcPct val="0"/>
              </a:spcBef>
              <a:spcAft>
                <a:spcPct val="0"/>
              </a:spcAft>
              <a:defRPr>
                <a:solidFill>
                  <a:schemeClr val="tx1"/>
                </a:solidFill>
                <a:latin typeface="Calibri" pitchFamily="34" charset="0"/>
              </a:defRPr>
            </a:lvl6pPr>
            <a:lvl7pPr marL="2897051" indent="-222850" fontAlgn="base">
              <a:spcBef>
                <a:spcPct val="0"/>
              </a:spcBef>
              <a:spcAft>
                <a:spcPct val="0"/>
              </a:spcAft>
              <a:defRPr>
                <a:solidFill>
                  <a:schemeClr val="tx1"/>
                </a:solidFill>
                <a:latin typeface="Calibri" pitchFamily="34" charset="0"/>
              </a:defRPr>
            </a:lvl7pPr>
            <a:lvl8pPr marL="3342752" indent="-222850" fontAlgn="base">
              <a:spcBef>
                <a:spcPct val="0"/>
              </a:spcBef>
              <a:spcAft>
                <a:spcPct val="0"/>
              </a:spcAft>
              <a:defRPr>
                <a:solidFill>
                  <a:schemeClr val="tx1"/>
                </a:solidFill>
                <a:latin typeface="Calibri" pitchFamily="34" charset="0"/>
              </a:defRPr>
            </a:lvl8pPr>
            <a:lvl9pPr marL="3788452" indent="-22285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B0EF098-87C1-430C-A575-385C38841D38}" type="slidenum">
              <a:rPr lang="ru-RU"/>
              <a:pPr fontAlgn="base">
                <a:spcBef>
                  <a:spcPct val="0"/>
                </a:spcBef>
                <a:spcAft>
                  <a:spcPct val="0"/>
                </a:spcAft>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Заметки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ru-RU" sz="1200" dirty="0">
              <a:solidFill>
                <a:schemeClr val="tx1"/>
              </a:solidFill>
              <a:latin typeface="+mn-lt"/>
              <a:cs typeface="Times New Roman" panose="02020603050405020304" pitchFamily="18" charset="0"/>
            </a:endParaRPr>
          </a:p>
        </p:txBody>
      </p:sp>
      <p:sp>
        <p:nvSpPr>
          <p:cNvPr id="3277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4263" indent="-278563">
              <a:defRPr>
                <a:solidFill>
                  <a:schemeClr val="tx1"/>
                </a:solidFill>
                <a:latin typeface="Calibri" pitchFamily="34" charset="0"/>
              </a:defRPr>
            </a:lvl2pPr>
            <a:lvl3pPr marL="1114251" indent="-222850">
              <a:defRPr>
                <a:solidFill>
                  <a:schemeClr val="tx1"/>
                </a:solidFill>
                <a:latin typeface="Calibri" pitchFamily="34" charset="0"/>
              </a:defRPr>
            </a:lvl3pPr>
            <a:lvl4pPr marL="1559951" indent="-222850">
              <a:defRPr>
                <a:solidFill>
                  <a:schemeClr val="tx1"/>
                </a:solidFill>
                <a:latin typeface="Calibri" pitchFamily="34" charset="0"/>
              </a:defRPr>
            </a:lvl4pPr>
            <a:lvl5pPr marL="2005651" indent="-222850">
              <a:defRPr>
                <a:solidFill>
                  <a:schemeClr val="tx1"/>
                </a:solidFill>
                <a:latin typeface="Calibri" pitchFamily="34" charset="0"/>
              </a:defRPr>
            </a:lvl5pPr>
            <a:lvl6pPr marL="2451351" indent="-222850" fontAlgn="base">
              <a:spcBef>
                <a:spcPct val="0"/>
              </a:spcBef>
              <a:spcAft>
                <a:spcPct val="0"/>
              </a:spcAft>
              <a:defRPr>
                <a:solidFill>
                  <a:schemeClr val="tx1"/>
                </a:solidFill>
                <a:latin typeface="Calibri" pitchFamily="34" charset="0"/>
              </a:defRPr>
            </a:lvl6pPr>
            <a:lvl7pPr marL="2897051" indent="-222850" fontAlgn="base">
              <a:spcBef>
                <a:spcPct val="0"/>
              </a:spcBef>
              <a:spcAft>
                <a:spcPct val="0"/>
              </a:spcAft>
              <a:defRPr>
                <a:solidFill>
                  <a:schemeClr val="tx1"/>
                </a:solidFill>
                <a:latin typeface="Calibri" pitchFamily="34" charset="0"/>
              </a:defRPr>
            </a:lvl7pPr>
            <a:lvl8pPr marL="3342752" indent="-222850" fontAlgn="base">
              <a:spcBef>
                <a:spcPct val="0"/>
              </a:spcBef>
              <a:spcAft>
                <a:spcPct val="0"/>
              </a:spcAft>
              <a:defRPr>
                <a:solidFill>
                  <a:schemeClr val="tx1"/>
                </a:solidFill>
                <a:latin typeface="Calibri" pitchFamily="34" charset="0"/>
              </a:defRPr>
            </a:lvl8pPr>
            <a:lvl9pPr marL="3788452" indent="-222850" fontAlgn="base">
              <a:spcBef>
                <a:spcPct val="0"/>
              </a:spcBef>
              <a:spcAft>
                <a:spcPct val="0"/>
              </a:spcAft>
              <a:defRPr>
                <a:solidFill>
                  <a:schemeClr val="tx1"/>
                </a:solidFill>
                <a:latin typeface="Calibri" pitchFamily="34" charset="0"/>
              </a:defRPr>
            </a:lvl9pPr>
          </a:lstStyle>
          <a:p>
            <a:fld id="{D0826BB3-B1D3-4FD3-A2FA-22DEB38334F8}" type="slidenum">
              <a:rPr lang="ru-RU">
                <a:solidFill>
                  <a:prstClr val="black"/>
                </a:solidFill>
              </a:rPr>
              <a:pPr/>
              <a:t>10</a:t>
            </a:fld>
            <a:endParaRPr lang="ru-RU">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kern="1200" dirty="0" smtClean="0">
              <a:solidFill>
                <a:schemeClr val="tx1"/>
              </a:solidFill>
              <a:effectLst/>
              <a:latin typeface="+mn-lt"/>
              <a:ea typeface="+mn-ea"/>
              <a:cs typeface="+mn-cs"/>
            </a:endParaRPr>
          </a:p>
          <a:p>
            <a:pPr fontAlgn="base">
              <a:lnSpc>
                <a:spcPct val="115000"/>
              </a:lnSpc>
            </a:pPr>
            <a:endParaRPr lang="ru-RU" sz="1050" dirty="0">
              <a:effectLst/>
              <a:latin typeface="+mn-lt"/>
              <a:ea typeface="Calibri"/>
              <a:cs typeface="Times New Roman"/>
            </a:endParaRPr>
          </a:p>
        </p:txBody>
      </p:sp>
      <p:sp>
        <p:nvSpPr>
          <p:cNvPr id="4" name="Номер слайда 3"/>
          <p:cNvSpPr>
            <a:spLocks noGrp="1"/>
          </p:cNvSpPr>
          <p:nvPr>
            <p:ph type="sldNum" sz="quarter" idx="10"/>
          </p:nvPr>
        </p:nvSpPr>
        <p:spPr/>
        <p:txBody>
          <a:bodyPr/>
          <a:lstStyle/>
          <a:p>
            <a:pPr>
              <a:defRPr/>
            </a:pPr>
            <a:fld id="{17CAD486-4223-45B7-9D07-F97ED605C6A4}" type="slidenum">
              <a:rPr lang="ru-RU" smtClean="0">
                <a:solidFill>
                  <a:prstClr val="black"/>
                </a:solidFill>
              </a:rPr>
              <a:pPr>
                <a:defRPr/>
              </a:pPr>
              <a:t>11</a:t>
            </a:fld>
            <a:endParaRPr lang="ru-RU">
              <a:solidFill>
                <a:prstClr val="black"/>
              </a:solidFill>
            </a:endParaRPr>
          </a:p>
        </p:txBody>
      </p:sp>
    </p:spTree>
    <p:extLst>
      <p:ext uri="{BB962C8B-B14F-4D97-AF65-F5344CB8AC3E}">
        <p14:creationId xmlns:p14="http://schemas.microsoft.com/office/powerpoint/2010/main" val="2237966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Заметки 2"/>
          <p:cNvSpPr>
            <a:spLocks noGrp="1"/>
          </p:cNvSpPr>
          <p:nvPr>
            <p:ph type="body" idx="1"/>
          </p:nvPr>
        </p:nvSpPr>
        <p:spPr/>
        <p:txBody>
          <a:bodyPr>
            <a:normAutofit/>
          </a:bodyPr>
          <a:lstStyle/>
          <a:p>
            <a:endParaRPr lang="ru-RU" sz="1200" kern="1200" dirty="0">
              <a:solidFill>
                <a:schemeClr val="tx1"/>
              </a:solidFill>
              <a:effectLst/>
              <a:latin typeface="+mn-lt"/>
              <a:ea typeface="+mn-ea"/>
              <a:cs typeface="+mn-cs"/>
            </a:endParaRPr>
          </a:p>
        </p:txBody>
      </p:sp>
      <p:sp>
        <p:nvSpPr>
          <p:cNvPr id="3277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4263" indent="-278563">
              <a:defRPr>
                <a:solidFill>
                  <a:schemeClr val="tx1"/>
                </a:solidFill>
                <a:latin typeface="Calibri" pitchFamily="34" charset="0"/>
              </a:defRPr>
            </a:lvl2pPr>
            <a:lvl3pPr marL="1114251" indent="-222850">
              <a:defRPr>
                <a:solidFill>
                  <a:schemeClr val="tx1"/>
                </a:solidFill>
                <a:latin typeface="Calibri" pitchFamily="34" charset="0"/>
              </a:defRPr>
            </a:lvl3pPr>
            <a:lvl4pPr marL="1559951" indent="-222850">
              <a:defRPr>
                <a:solidFill>
                  <a:schemeClr val="tx1"/>
                </a:solidFill>
                <a:latin typeface="Calibri" pitchFamily="34" charset="0"/>
              </a:defRPr>
            </a:lvl4pPr>
            <a:lvl5pPr marL="2005651" indent="-222850">
              <a:defRPr>
                <a:solidFill>
                  <a:schemeClr val="tx1"/>
                </a:solidFill>
                <a:latin typeface="Calibri" pitchFamily="34" charset="0"/>
              </a:defRPr>
            </a:lvl5pPr>
            <a:lvl6pPr marL="2451351" indent="-222850" fontAlgn="base">
              <a:spcBef>
                <a:spcPct val="0"/>
              </a:spcBef>
              <a:spcAft>
                <a:spcPct val="0"/>
              </a:spcAft>
              <a:defRPr>
                <a:solidFill>
                  <a:schemeClr val="tx1"/>
                </a:solidFill>
                <a:latin typeface="Calibri" pitchFamily="34" charset="0"/>
              </a:defRPr>
            </a:lvl6pPr>
            <a:lvl7pPr marL="2897051" indent="-222850" fontAlgn="base">
              <a:spcBef>
                <a:spcPct val="0"/>
              </a:spcBef>
              <a:spcAft>
                <a:spcPct val="0"/>
              </a:spcAft>
              <a:defRPr>
                <a:solidFill>
                  <a:schemeClr val="tx1"/>
                </a:solidFill>
                <a:latin typeface="Calibri" pitchFamily="34" charset="0"/>
              </a:defRPr>
            </a:lvl7pPr>
            <a:lvl8pPr marL="3342752" indent="-222850" fontAlgn="base">
              <a:spcBef>
                <a:spcPct val="0"/>
              </a:spcBef>
              <a:spcAft>
                <a:spcPct val="0"/>
              </a:spcAft>
              <a:defRPr>
                <a:solidFill>
                  <a:schemeClr val="tx1"/>
                </a:solidFill>
                <a:latin typeface="Calibri" pitchFamily="34" charset="0"/>
              </a:defRPr>
            </a:lvl8pPr>
            <a:lvl9pPr marL="3788452" indent="-222850" fontAlgn="base">
              <a:spcBef>
                <a:spcPct val="0"/>
              </a:spcBef>
              <a:spcAft>
                <a:spcPct val="0"/>
              </a:spcAft>
              <a:defRPr>
                <a:solidFill>
                  <a:schemeClr val="tx1"/>
                </a:solidFill>
                <a:latin typeface="Calibri" pitchFamily="34" charset="0"/>
              </a:defRPr>
            </a:lvl9pPr>
          </a:lstStyle>
          <a:p>
            <a:fld id="{D0826BB3-B1D3-4FD3-A2FA-22DEB38334F8}" type="slidenum">
              <a:rPr lang="ru-RU">
                <a:solidFill>
                  <a:prstClr val="black"/>
                </a:solidFill>
              </a:rPr>
              <a:pPr/>
              <a:t>12</a:t>
            </a:fld>
            <a:endParaRPr lang="ru-RU">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Заметки 2"/>
          <p:cNvSpPr>
            <a:spLocks noGrp="1"/>
          </p:cNvSpPr>
          <p:nvPr>
            <p:ph type="body" idx="1"/>
          </p:nvPr>
        </p:nvSpPr>
        <p:spPr/>
        <p:txBody>
          <a:bodyPr>
            <a:normAutofit/>
          </a:bodyPr>
          <a:lstStyle/>
          <a:p>
            <a:endParaRPr lang="ru-RU" sz="1200" kern="1200" dirty="0">
              <a:solidFill>
                <a:schemeClr val="tx1"/>
              </a:solidFill>
              <a:effectLst/>
              <a:latin typeface="+mn-lt"/>
              <a:ea typeface="+mn-ea"/>
              <a:cs typeface="+mn-cs"/>
            </a:endParaRPr>
          </a:p>
        </p:txBody>
      </p:sp>
      <p:sp>
        <p:nvSpPr>
          <p:cNvPr id="3277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4263" indent="-278563">
              <a:defRPr>
                <a:solidFill>
                  <a:schemeClr val="tx1"/>
                </a:solidFill>
                <a:latin typeface="Calibri" pitchFamily="34" charset="0"/>
              </a:defRPr>
            </a:lvl2pPr>
            <a:lvl3pPr marL="1114251" indent="-222850">
              <a:defRPr>
                <a:solidFill>
                  <a:schemeClr val="tx1"/>
                </a:solidFill>
                <a:latin typeface="Calibri" pitchFamily="34" charset="0"/>
              </a:defRPr>
            </a:lvl3pPr>
            <a:lvl4pPr marL="1559951" indent="-222850">
              <a:defRPr>
                <a:solidFill>
                  <a:schemeClr val="tx1"/>
                </a:solidFill>
                <a:latin typeface="Calibri" pitchFamily="34" charset="0"/>
              </a:defRPr>
            </a:lvl4pPr>
            <a:lvl5pPr marL="2005651" indent="-222850">
              <a:defRPr>
                <a:solidFill>
                  <a:schemeClr val="tx1"/>
                </a:solidFill>
                <a:latin typeface="Calibri" pitchFamily="34" charset="0"/>
              </a:defRPr>
            </a:lvl5pPr>
            <a:lvl6pPr marL="2451351" indent="-222850" fontAlgn="base">
              <a:spcBef>
                <a:spcPct val="0"/>
              </a:spcBef>
              <a:spcAft>
                <a:spcPct val="0"/>
              </a:spcAft>
              <a:defRPr>
                <a:solidFill>
                  <a:schemeClr val="tx1"/>
                </a:solidFill>
                <a:latin typeface="Calibri" pitchFamily="34" charset="0"/>
              </a:defRPr>
            </a:lvl6pPr>
            <a:lvl7pPr marL="2897051" indent="-222850" fontAlgn="base">
              <a:spcBef>
                <a:spcPct val="0"/>
              </a:spcBef>
              <a:spcAft>
                <a:spcPct val="0"/>
              </a:spcAft>
              <a:defRPr>
                <a:solidFill>
                  <a:schemeClr val="tx1"/>
                </a:solidFill>
                <a:latin typeface="Calibri" pitchFamily="34" charset="0"/>
              </a:defRPr>
            </a:lvl7pPr>
            <a:lvl8pPr marL="3342752" indent="-222850" fontAlgn="base">
              <a:spcBef>
                <a:spcPct val="0"/>
              </a:spcBef>
              <a:spcAft>
                <a:spcPct val="0"/>
              </a:spcAft>
              <a:defRPr>
                <a:solidFill>
                  <a:schemeClr val="tx1"/>
                </a:solidFill>
                <a:latin typeface="Calibri" pitchFamily="34" charset="0"/>
              </a:defRPr>
            </a:lvl8pPr>
            <a:lvl9pPr marL="3788452" indent="-222850" fontAlgn="base">
              <a:spcBef>
                <a:spcPct val="0"/>
              </a:spcBef>
              <a:spcAft>
                <a:spcPct val="0"/>
              </a:spcAft>
              <a:defRPr>
                <a:solidFill>
                  <a:schemeClr val="tx1"/>
                </a:solidFill>
                <a:latin typeface="Calibri" pitchFamily="34" charset="0"/>
              </a:defRPr>
            </a:lvl9pPr>
          </a:lstStyle>
          <a:p>
            <a:fld id="{D0826BB3-B1D3-4FD3-A2FA-22DEB38334F8}" type="slidenum">
              <a:rPr lang="ru-RU">
                <a:solidFill>
                  <a:prstClr val="black"/>
                </a:solidFill>
              </a:rPr>
              <a:pPr/>
              <a:t>13</a:t>
            </a:fld>
            <a:endParaRPr lang="ru-RU">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Заметки 2"/>
          <p:cNvSpPr>
            <a:spLocks noGrp="1"/>
          </p:cNvSpPr>
          <p:nvPr>
            <p:ph type="body" idx="1"/>
          </p:nvPr>
        </p:nvSpPr>
        <p:spPr/>
        <p:txBody>
          <a:bodyPr>
            <a:normAutofit/>
          </a:bodyPr>
          <a:lstStyle/>
          <a:p>
            <a:endParaRPr lang="ru-RU" sz="1200" kern="1200" dirty="0">
              <a:solidFill>
                <a:schemeClr val="tx1"/>
              </a:solidFill>
              <a:effectLst/>
              <a:latin typeface="+mn-lt"/>
              <a:ea typeface="+mn-ea"/>
              <a:cs typeface="+mn-cs"/>
            </a:endParaRPr>
          </a:p>
        </p:txBody>
      </p:sp>
      <p:sp>
        <p:nvSpPr>
          <p:cNvPr id="3277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4263" indent="-278563">
              <a:defRPr>
                <a:solidFill>
                  <a:schemeClr val="tx1"/>
                </a:solidFill>
                <a:latin typeface="Calibri" pitchFamily="34" charset="0"/>
              </a:defRPr>
            </a:lvl2pPr>
            <a:lvl3pPr marL="1114251" indent="-222850">
              <a:defRPr>
                <a:solidFill>
                  <a:schemeClr val="tx1"/>
                </a:solidFill>
                <a:latin typeface="Calibri" pitchFamily="34" charset="0"/>
              </a:defRPr>
            </a:lvl3pPr>
            <a:lvl4pPr marL="1559951" indent="-222850">
              <a:defRPr>
                <a:solidFill>
                  <a:schemeClr val="tx1"/>
                </a:solidFill>
                <a:latin typeface="Calibri" pitchFamily="34" charset="0"/>
              </a:defRPr>
            </a:lvl4pPr>
            <a:lvl5pPr marL="2005651" indent="-222850">
              <a:defRPr>
                <a:solidFill>
                  <a:schemeClr val="tx1"/>
                </a:solidFill>
                <a:latin typeface="Calibri" pitchFamily="34" charset="0"/>
              </a:defRPr>
            </a:lvl5pPr>
            <a:lvl6pPr marL="2451351" indent="-222850" fontAlgn="base">
              <a:spcBef>
                <a:spcPct val="0"/>
              </a:spcBef>
              <a:spcAft>
                <a:spcPct val="0"/>
              </a:spcAft>
              <a:defRPr>
                <a:solidFill>
                  <a:schemeClr val="tx1"/>
                </a:solidFill>
                <a:latin typeface="Calibri" pitchFamily="34" charset="0"/>
              </a:defRPr>
            </a:lvl6pPr>
            <a:lvl7pPr marL="2897051" indent="-222850" fontAlgn="base">
              <a:spcBef>
                <a:spcPct val="0"/>
              </a:spcBef>
              <a:spcAft>
                <a:spcPct val="0"/>
              </a:spcAft>
              <a:defRPr>
                <a:solidFill>
                  <a:schemeClr val="tx1"/>
                </a:solidFill>
                <a:latin typeface="Calibri" pitchFamily="34" charset="0"/>
              </a:defRPr>
            </a:lvl7pPr>
            <a:lvl8pPr marL="3342752" indent="-222850" fontAlgn="base">
              <a:spcBef>
                <a:spcPct val="0"/>
              </a:spcBef>
              <a:spcAft>
                <a:spcPct val="0"/>
              </a:spcAft>
              <a:defRPr>
                <a:solidFill>
                  <a:schemeClr val="tx1"/>
                </a:solidFill>
                <a:latin typeface="Calibri" pitchFamily="34" charset="0"/>
              </a:defRPr>
            </a:lvl8pPr>
            <a:lvl9pPr marL="3788452" indent="-222850" fontAlgn="base">
              <a:spcBef>
                <a:spcPct val="0"/>
              </a:spcBef>
              <a:spcAft>
                <a:spcPct val="0"/>
              </a:spcAft>
              <a:defRPr>
                <a:solidFill>
                  <a:schemeClr val="tx1"/>
                </a:solidFill>
                <a:latin typeface="Calibri" pitchFamily="34" charset="0"/>
              </a:defRPr>
            </a:lvl9pPr>
          </a:lstStyle>
          <a:p>
            <a:fld id="{D0826BB3-B1D3-4FD3-A2FA-22DEB38334F8}" type="slidenum">
              <a:rPr lang="ru-RU">
                <a:solidFill>
                  <a:prstClr val="black"/>
                </a:solidFill>
              </a:rPr>
              <a:pPr/>
              <a:t>14</a:t>
            </a:fld>
            <a:endParaRPr lang="ru-RU">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a:defRPr/>
            </a:pPr>
            <a:fld id="{17CAD486-4223-45B7-9D07-F97ED605C6A4}" type="slidenum">
              <a:rPr lang="ru-RU" smtClean="0"/>
              <a:pPr>
                <a:defRPr/>
              </a:pPr>
              <a:t>15</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pPr marL="0" lvl="1" defTabSz="897301" fontAlgn="base">
              <a:spcBef>
                <a:spcPct val="30000"/>
              </a:spcBef>
              <a:spcAft>
                <a:spcPct val="0"/>
              </a:spcAft>
              <a:defRPr/>
            </a:pPr>
            <a:endParaRPr lang="ru-RU" altLang="kk-KZ" sz="1100" baseline="0" dirty="0" smtClean="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pPr>
              <a:defRPr/>
            </a:pPr>
            <a:fld id="{17CAD486-4223-45B7-9D07-F97ED605C6A4}" type="slidenum">
              <a:rPr lang="ru-RU" smtClean="0">
                <a:solidFill>
                  <a:prstClr val="black"/>
                </a:solidFill>
              </a:rPr>
              <a:pPr>
                <a:defRPr/>
              </a:pPr>
              <a:t>2</a:t>
            </a:fld>
            <a:endParaRPr lang="ru-RU">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a:defRPr/>
            </a:pPr>
            <a:fld id="{17CAD486-4223-45B7-9D07-F97ED605C6A4}" type="slidenum">
              <a:rPr lang="ru-RU" smtClean="0">
                <a:solidFill>
                  <a:prstClr val="black"/>
                </a:solidFill>
              </a:rPr>
              <a:pPr>
                <a:defRPr/>
              </a:pPr>
              <a:t>3</a:t>
            </a:fld>
            <a:endParaRPr lang="ru-RU">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endParaRPr lang="ru-RU" altLang="kk-KZ" sz="11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pPr>
              <a:defRPr/>
            </a:pPr>
            <a:fld id="{17CAD486-4223-45B7-9D07-F97ED605C6A4}" type="slidenum">
              <a:rPr lang="ru-RU" smtClean="0">
                <a:solidFill>
                  <a:prstClr val="black"/>
                </a:solidFill>
              </a:rPr>
              <a:pPr>
                <a:defRPr/>
              </a:pPr>
              <a:t>4</a:t>
            </a:fld>
            <a:endParaRPr lang="ru-RU">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endParaRPr lang="ru-RU" altLang="kk-KZ" sz="11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pPr>
              <a:defRPr/>
            </a:pPr>
            <a:fld id="{17CAD486-4223-45B7-9D07-F97ED605C6A4}" type="slidenum">
              <a:rPr lang="ru-RU" smtClean="0">
                <a:solidFill>
                  <a:prstClr val="black"/>
                </a:solidFill>
              </a:rPr>
              <a:pPr>
                <a:defRPr/>
              </a:pPr>
              <a:t>5</a:t>
            </a:fld>
            <a:endParaRPr lang="ru-RU">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endParaRPr lang="ru-RU" altLang="kk-KZ" sz="11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pPr>
              <a:defRPr/>
            </a:pPr>
            <a:fld id="{17CAD486-4223-45B7-9D07-F97ED605C6A4}" type="slidenum">
              <a:rPr lang="ru-RU" smtClean="0">
                <a:solidFill>
                  <a:prstClr val="black"/>
                </a:solidFill>
              </a:rPr>
              <a:pPr>
                <a:defRPr/>
              </a:pPr>
              <a:t>6</a:t>
            </a:fld>
            <a:endParaRPr lang="ru-RU">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endParaRPr lang="ru-RU" altLang="kk-KZ" sz="11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pPr>
              <a:defRPr/>
            </a:pPr>
            <a:fld id="{17CAD486-4223-45B7-9D07-F97ED605C6A4}" type="slidenum">
              <a:rPr lang="ru-RU" smtClean="0">
                <a:solidFill>
                  <a:prstClr val="black"/>
                </a:solidFill>
              </a:rPr>
              <a:pPr>
                <a:defRPr/>
              </a:pPr>
              <a:t>7</a:t>
            </a:fld>
            <a:endParaRPr lang="ru-RU">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Заметки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ru-RU" sz="1200" dirty="0">
              <a:solidFill>
                <a:schemeClr val="tx1"/>
              </a:solidFill>
              <a:latin typeface="+mn-lt"/>
              <a:cs typeface="Times New Roman" panose="02020603050405020304" pitchFamily="18" charset="0"/>
            </a:endParaRPr>
          </a:p>
        </p:txBody>
      </p:sp>
      <p:sp>
        <p:nvSpPr>
          <p:cNvPr id="3277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4263" indent="-278563">
              <a:defRPr>
                <a:solidFill>
                  <a:schemeClr val="tx1"/>
                </a:solidFill>
                <a:latin typeface="Calibri" pitchFamily="34" charset="0"/>
              </a:defRPr>
            </a:lvl2pPr>
            <a:lvl3pPr marL="1114251" indent="-222850">
              <a:defRPr>
                <a:solidFill>
                  <a:schemeClr val="tx1"/>
                </a:solidFill>
                <a:latin typeface="Calibri" pitchFamily="34" charset="0"/>
              </a:defRPr>
            </a:lvl3pPr>
            <a:lvl4pPr marL="1559951" indent="-222850">
              <a:defRPr>
                <a:solidFill>
                  <a:schemeClr val="tx1"/>
                </a:solidFill>
                <a:latin typeface="Calibri" pitchFamily="34" charset="0"/>
              </a:defRPr>
            </a:lvl4pPr>
            <a:lvl5pPr marL="2005651" indent="-222850">
              <a:defRPr>
                <a:solidFill>
                  <a:schemeClr val="tx1"/>
                </a:solidFill>
                <a:latin typeface="Calibri" pitchFamily="34" charset="0"/>
              </a:defRPr>
            </a:lvl5pPr>
            <a:lvl6pPr marL="2451351" indent="-222850" fontAlgn="base">
              <a:spcBef>
                <a:spcPct val="0"/>
              </a:spcBef>
              <a:spcAft>
                <a:spcPct val="0"/>
              </a:spcAft>
              <a:defRPr>
                <a:solidFill>
                  <a:schemeClr val="tx1"/>
                </a:solidFill>
                <a:latin typeface="Calibri" pitchFamily="34" charset="0"/>
              </a:defRPr>
            </a:lvl6pPr>
            <a:lvl7pPr marL="2897051" indent="-222850" fontAlgn="base">
              <a:spcBef>
                <a:spcPct val="0"/>
              </a:spcBef>
              <a:spcAft>
                <a:spcPct val="0"/>
              </a:spcAft>
              <a:defRPr>
                <a:solidFill>
                  <a:schemeClr val="tx1"/>
                </a:solidFill>
                <a:latin typeface="Calibri" pitchFamily="34" charset="0"/>
              </a:defRPr>
            </a:lvl7pPr>
            <a:lvl8pPr marL="3342752" indent="-222850" fontAlgn="base">
              <a:spcBef>
                <a:spcPct val="0"/>
              </a:spcBef>
              <a:spcAft>
                <a:spcPct val="0"/>
              </a:spcAft>
              <a:defRPr>
                <a:solidFill>
                  <a:schemeClr val="tx1"/>
                </a:solidFill>
                <a:latin typeface="Calibri" pitchFamily="34" charset="0"/>
              </a:defRPr>
            </a:lvl8pPr>
            <a:lvl9pPr marL="3788452" indent="-222850" fontAlgn="base">
              <a:spcBef>
                <a:spcPct val="0"/>
              </a:spcBef>
              <a:spcAft>
                <a:spcPct val="0"/>
              </a:spcAft>
              <a:defRPr>
                <a:solidFill>
                  <a:schemeClr val="tx1"/>
                </a:solidFill>
                <a:latin typeface="Calibri" pitchFamily="34" charset="0"/>
              </a:defRPr>
            </a:lvl9pPr>
          </a:lstStyle>
          <a:p>
            <a:fld id="{D0826BB3-B1D3-4FD3-A2FA-22DEB38334F8}" type="slidenum">
              <a:rPr lang="ru-RU">
                <a:solidFill>
                  <a:prstClr val="black"/>
                </a:solidFill>
              </a:rPr>
              <a:pPr/>
              <a:t>8</a:t>
            </a:fld>
            <a:endParaRPr lang="ru-RU">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Заметки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ru-RU" sz="1200" dirty="0">
              <a:solidFill>
                <a:schemeClr val="tx1"/>
              </a:solidFill>
              <a:latin typeface="+mn-lt"/>
              <a:cs typeface="Times New Roman" panose="02020603050405020304" pitchFamily="18" charset="0"/>
            </a:endParaRPr>
          </a:p>
        </p:txBody>
      </p:sp>
      <p:sp>
        <p:nvSpPr>
          <p:cNvPr id="3277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4263" indent="-278563">
              <a:defRPr>
                <a:solidFill>
                  <a:schemeClr val="tx1"/>
                </a:solidFill>
                <a:latin typeface="Calibri" pitchFamily="34" charset="0"/>
              </a:defRPr>
            </a:lvl2pPr>
            <a:lvl3pPr marL="1114251" indent="-222850">
              <a:defRPr>
                <a:solidFill>
                  <a:schemeClr val="tx1"/>
                </a:solidFill>
                <a:latin typeface="Calibri" pitchFamily="34" charset="0"/>
              </a:defRPr>
            </a:lvl3pPr>
            <a:lvl4pPr marL="1559951" indent="-222850">
              <a:defRPr>
                <a:solidFill>
                  <a:schemeClr val="tx1"/>
                </a:solidFill>
                <a:latin typeface="Calibri" pitchFamily="34" charset="0"/>
              </a:defRPr>
            </a:lvl4pPr>
            <a:lvl5pPr marL="2005651" indent="-222850">
              <a:defRPr>
                <a:solidFill>
                  <a:schemeClr val="tx1"/>
                </a:solidFill>
                <a:latin typeface="Calibri" pitchFamily="34" charset="0"/>
              </a:defRPr>
            </a:lvl5pPr>
            <a:lvl6pPr marL="2451351" indent="-222850" fontAlgn="base">
              <a:spcBef>
                <a:spcPct val="0"/>
              </a:spcBef>
              <a:spcAft>
                <a:spcPct val="0"/>
              </a:spcAft>
              <a:defRPr>
                <a:solidFill>
                  <a:schemeClr val="tx1"/>
                </a:solidFill>
                <a:latin typeface="Calibri" pitchFamily="34" charset="0"/>
              </a:defRPr>
            </a:lvl6pPr>
            <a:lvl7pPr marL="2897051" indent="-222850" fontAlgn="base">
              <a:spcBef>
                <a:spcPct val="0"/>
              </a:spcBef>
              <a:spcAft>
                <a:spcPct val="0"/>
              </a:spcAft>
              <a:defRPr>
                <a:solidFill>
                  <a:schemeClr val="tx1"/>
                </a:solidFill>
                <a:latin typeface="Calibri" pitchFamily="34" charset="0"/>
              </a:defRPr>
            </a:lvl7pPr>
            <a:lvl8pPr marL="3342752" indent="-222850" fontAlgn="base">
              <a:spcBef>
                <a:spcPct val="0"/>
              </a:spcBef>
              <a:spcAft>
                <a:spcPct val="0"/>
              </a:spcAft>
              <a:defRPr>
                <a:solidFill>
                  <a:schemeClr val="tx1"/>
                </a:solidFill>
                <a:latin typeface="Calibri" pitchFamily="34" charset="0"/>
              </a:defRPr>
            </a:lvl8pPr>
            <a:lvl9pPr marL="3788452" indent="-222850" fontAlgn="base">
              <a:spcBef>
                <a:spcPct val="0"/>
              </a:spcBef>
              <a:spcAft>
                <a:spcPct val="0"/>
              </a:spcAft>
              <a:defRPr>
                <a:solidFill>
                  <a:schemeClr val="tx1"/>
                </a:solidFill>
                <a:latin typeface="Calibri" pitchFamily="34" charset="0"/>
              </a:defRPr>
            </a:lvl9pPr>
          </a:lstStyle>
          <a:p>
            <a:fld id="{D0826BB3-B1D3-4FD3-A2FA-22DEB38334F8}" type="slidenum">
              <a:rPr lang="ru-RU">
                <a:solidFill>
                  <a:prstClr val="black"/>
                </a:solidFill>
              </a:rPr>
              <a:pPr/>
              <a:t>9</a:t>
            </a:fld>
            <a:endParaRPr lang="ru-RU">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AE6B471-310F-41D0-84A0-616C4614D983}" type="datetime1">
              <a:rPr lang="ru-RU"/>
              <a:pPr>
                <a:defRPr/>
              </a:pPr>
              <a:t>21.08.2019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992A28E-6633-4B0D-A1F9-CAF61A2588E2}" type="slidenum">
              <a:rPr lang="ru-RU"/>
              <a:pPr>
                <a:defRPr/>
              </a:pPr>
              <a:t>‹#›</a:t>
            </a:fld>
            <a:endParaRPr lang="ru-RU"/>
          </a:p>
        </p:txBody>
      </p:sp>
    </p:spTree>
    <p:extLst>
      <p:ext uri="{BB962C8B-B14F-4D97-AF65-F5344CB8AC3E}">
        <p14:creationId xmlns:p14="http://schemas.microsoft.com/office/powerpoint/2010/main" val="1427331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4835317-DCD6-4D97-84FF-3474FD10DC16}" type="datetime1">
              <a:rPr lang="ru-RU"/>
              <a:pPr>
                <a:defRPr/>
              </a:pPr>
              <a:t>21.08.2019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9D7FBDB-26D1-4D84-BA20-8240311CC2B2}" type="slidenum">
              <a:rPr lang="ru-RU"/>
              <a:pPr>
                <a:defRPr/>
              </a:pPr>
              <a:t>‹#›</a:t>
            </a:fld>
            <a:endParaRPr lang="ru-RU"/>
          </a:p>
        </p:txBody>
      </p:sp>
    </p:spTree>
    <p:extLst>
      <p:ext uri="{BB962C8B-B14F-4D97-AF65-F5344CB8AC3E}">
        <p14:creationId xmlns:p14="http://schemas.microsoft.com/office/powerpoint/2010/main" val="676268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5F319C1-E8A4-446F-B1E5-C1F08DAA48EA}" type="datetime1">
              <a:rPr lang="ru-RU"/>
              <a:pPr>
                <a:defRPr/>
              </a:pPr>
              <a:t>21.08.2019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ABFE38D-1657-4232-98D4-3F47EDC69C16}" type="slidenum">
              <a:rPr lang="ru-RU"/>
              <a:pPr>
                <a:defRPr/>
              </a:pPr>
              <a:t>‹#›</a:t>
            </a:fld>
            <a:endParaRPr lang="ru-RU"/>
          </a:p>
        </p:txBody>
      </p:sp>
    </p:spTree>
    <p:extLst>
      <p:ext uri="{BB962C8B-B14F-4D97-AF65-F5344CB8AC3E}">
        <p14:creationId xmlns:p14="http://schemas.microsoft.com/office/powerpoint/2010/main" val="3785467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A72A821-4DFB-4402-8803-D76032CA0B2C}" type="datetime1">
              <a:rPr lang="ru-RU"/>
              <a:pPr>
                <a:defRPr/>
              </a:pPr>
              <a:t>21.08.2019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3ADBC3B-15C5-4F92-A29F-9C2112BDFFCC}" type="slidenum">
              <a:rPr lang="ru-RU"/>
              <a:pPr>
                <a:defRPr/>
              </a:pPr>
              <a:t>‹#›</a:t>
            </a:fld>
            <a:endParaRPr lang="ru-RU"/>
          </a:p>
        </p:txBody>
      </p:sp>
    </p:spTree>
    <p:extLst>
      <p:ext uri="{BB962C8B-B14F-4D97-AF65-F5344CB8AC3E}">
        <p14:creationId xmlns:p14="http://schemas.microsoft.com/office/powerpoint/2010/main" val="21771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DEF76B3-11B0-4027-A8B3-114D678D76EA}" type="datetime1">
              <a:rPr lang="ru-RU"/>
              <a:pPr>
                <a:defRPr/>
              </a:pPr>
              <a:t>21.08.2019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5623687-F614-40CD-8428-2BB6262D5AD5}" type="slidenum">
              <a:rPr lang="ru-RU"/>
              <a:pPr>
                <a:defRPr/>
              </a:pPr>
              <a:t>‹#›</a:t>
            </a:fld>
            <a:endParaRPr lang="ru-RU"/>
          </a:p>
        </p:txBody>
      </p:sp>
    </p:spTree>
    <p:extLst>
      <p:ext uri="{BB962C8B-B14F-4D97-AF65-F5344CB8AC3E}">
        <p14:creationId xmlns:p14="http://schemas.microsoft.com/office/powerpoint/2010/main" val="404197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947AC4D-639D-4EED-B581-8D82EBA6F1D4}" type="datetime1">
              <a:rPr lang="ru-RU"/>
              <a:pPr>
                <a:defRPr/>
              </a:pPr>
              <a:t>21.08.2019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97A50CD-1D8A-4CFB-BCC6-B076F50FC161}" type="slidenum">
              <a:rPr lang="ru-RU"/>
              <a:pPr>
                <a:defRPr/>
              </a:pPr>
              <a:t>‹#›</a:t>
            </a:fld>
            <a:endParaRPr lang="ru-RU"/>
          </a:p>
        </p:txBody>
      </p:sp>
    </p:spTree>
    <p:extLst>
      <p:ext uri="{BB962C8B-B14F-4D97-AF65-F5344CB8AC3E}">
        <p14:creationId xmlns:p14="http://schemas.microsoft.com/office/powerpoint/2010/main" val="35914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2356419-5684-4506-AE0B-96D562C9EA34}" type="datetime1">
              <a:rPr lang="ru-RU"/>
              <a:pPr>
                <a:defRPr/>
              </a:pPr>
              <a:t>21.08.2019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897C02B-E397-40F5-BD22-EC87DF8BC2BD}" type="slidenum">
              <a:rPr lang="ru-RU"/>
              <a:pPr>
                <a:defRPr/>
              </a:pPr>
              <a:t>‹#›</a:t>
            </a:fld>
            <a:endParaRPr lang="ru-RU"/>
          </a:p>
        </p:txBody>
      </p:sp>
    </p:spTree>
    <p:extLst>
      <p:ext uri="{BB962C8B-B14F-4D97-AF65-F5344CB8AC3E}">
        <p14:creationId xmlns:p14="http://schemas.microsoft.com/office/powerpoint/2010/main" val="4099165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330EA51-02A8-428C-BDC2-41108901C242}" type="datetime1">
              <a:rPr lang="ru-RU"/>
              <a:pPr>
                <a:defRPr/>
              </a:pPr>
              <a:t>21.08.2019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7D0DEC2-BD6E-4BCF-AB45-5488E61E5779}" type="slidenum">
              <a:rPr lang="ru-RU"/>
              <a:pPr>
                <a:defRPr/>
              </a:pPr>
              <a:t>‹#›</a:t>
            </a:fld>
            <a:endParaRPr lang="ru-RU"/>
          </a:p>
        </p:txBody>
      </p:sp>
    </p:spTree>
    <p:extLst>
      <p:ext uri="{BB962C8B-B14F-4D97-AF65-F5344CB8AC3E}">
        <p14:creationId xmlns:p14="http://schemas.microsoft.com/office/powerpoint/2010/main" val="617641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95AC97AA-0950-4866-9149-3AA62AA26DD8}" type="datetime1">
              <a:rPr lang="ru-RU"/>
              <a:pPr>
                <a:defRPr/>
              </a:pPr>
              <a:t>21.08.2019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42C90F29-C840-477A-A010-B0F019FACF45}" type="slidenum">
              <a:rPr lang="ru-RU"/>
              <a:pPr>
                <a:defRPr/>
              </a:pPr>
              <a:t>‹#›</a:t>
            </a:fld>
            <a:endParaRPr lang="ru-RU"/>
          </a:p>
        </p:txBody>
      </p:sp>
    </p:spTree>
    <p:extLst>
      <p:ext uri="{BB962C8B-B14F-4D97-AF65-F5344CB8AC3E}">
        <p14:creationId xmlns:p14="http://schemas.microsoft.com/office/powerpoint/2010/main" val="215185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F353A0B-2720-4EF5-A4CA-EE7ECE61F238}" type="datetime1">
              <a:rPr lang="ru-RU"/>
              <a:pPr>
                <a:defRPr/>
              </a:pPr>
              <a:t>21.08.2019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280A4D1-003A-483E-BB9C-BF313F22DD82}" type="slidenum">
              <a:rPr lang="ru-RU"/>
              <a:pPr>
                <a:defRPr/>
              </a:pPr>
              <a:t>‹#›</a:t>
            </a:fld>
            <a:endParaRPr lang="ru-RU"/>
          </a:p>
        </p:txBody>
      </p:sp>
    </p:spTree>
    <p:extLst>
      <p:ext uri="{BB962C8B-B14F-4D97-AF65-F5344CB8AC3E}">
        <p14:creationId xmlns:p14="http://schemas.microsoft.com/office/powerpoint/2010/main" val="424080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BE7206A-A0B9-4202-B4F5-3A0B31DF937C}" type="datetime1">
              <a:rPr lang="ru-RU"/>
              <a:pPr>
                <a:defRPr/>
              </a:pPr>
              <a:t>21.08.2019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939CCAE-D305-4F95-9B6D-E18B81ADB80F}" type="slidenum">
              <a:rPr lang="ru-RU"/>
              <a:pPr>
                <a:defRPr/>
              </a:pPr>
              <a:t>‹#›</a:t>
            </a:fld>
            <a:endParaRPr lang="ru-RU"/>
          </a:p>
        </p:txBody>
      </p:sp>
    </p:spTree>
    <p:extLst>
      <p:ext uri="{BB962C8B-B14F-4D97-AF65-F5344CB8AC3E}">
        <p14:creationId xmlns:p14="http://schemas.microsoft.com/office/powerpoint/2010/main" val="294597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082830C-180B-4205-A223-7EFBD43934F7}" type="datetime1">
              <a:rPr lang="ru-RU"/>
              <a:pPr>
                <a:defRPr/>
              </a:pPr>
              <a:t>21.08.2019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AB14B84-D477-43F4-98D0-1B13A3921F4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cid:image002.gif@01C77560.29E719F0"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cid:image002.gif@01C77560.29E719F0"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cid:image002.gif@01C77560.29E719F0"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cid:image002.gif@01C77560.29E719F0"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cid:image002.gif@01C77560.29E719F0" TargetMode="Externa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cid:image002.gif@01C77560.29E719F0"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cid:image002.gif@01C77560.29E719F0"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cid:image002.gif@01C77560.29E719F0"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cid:image002.gif@01C77560.29E719F0"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cid:image002.gif@01C77560.29E719F0"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cid:image002.gif@01C77560.29E719F0"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cid:image002.gif@01C77560.29E719F0"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cid:image002.gif@01C77560.29E719F0"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cid:image002.gif@01C77560.29E719F0"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52750"/>
            <a:ext cx="2009775"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Box 3"/>
          <p:cNvSpPr txBox="1">
            <a:spLocks noChangeArrowheads="1"/>
          </p:cNvSpPr>
          <p:nvPr/>
        </p:nvSpPr>
        <p:spPr bwMode="auto">
          <a:xfrm>
            <a:off x="1187450" y="3524815"/>
            <a:ext cx="691284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ru-RU" sz="2400" b="1" dirty="0">
                <a:solidFill>
                  <a:prstClr val="black"/>
                </a:solidFill>
                <a:latin typeface="Times New Roman" panose="02020603050405020304" pitchFamily="18" charset="0"/>
                <a:cs typeface="Times New Roman" panose="02020603050405020304" pitchFamily="18" charset="0"/>
              </a:rPr>
              <a:t>Бас </a:t>
            </a:r>
            <a:r>
              <a:rPr lang="ru-RU" sz="2400" b="1" dirty="0" err="1">
                <a:solidFill>
                  <a:prstClr val="black"/>
                </a:solidFill>
                <a:latin typeface="Times New Roman" panose="02020603050405020304" pitchFamily="18" charset="0"/>
                <a:cs typeface="Times New Roman" panose="02020603050405020304" pitchFamily="18" charset="0"/>
              </a:rPr>
              <a:t>директордың</a:t>
            </a:r>
            <a:r>
              <a:rPr lang="ru-RU" sz="2400" b="1" dirty="0">
                <a:solidFill>
                  <a:prstClr val="black"/>
                </a:solidFill>
                <a:latin typeface="Times New Roman" panose="02020603050405020304" pitchFamily="18" charset="0"/>
                <a:cs typeface="Times New Roman" panose="02020603050405020304" pitchFamily="18" charset="0"/>
              </a:rPr>
              <a:t> </a:t>
            </a:r>
            <a:endParaRPr lang="ru-RU" sz="2400" b="1" dirty="0" smtClean="0">
              <a:solidFill>
                <a:prstClr val="black"/>
              </a:solidFill>
              <a:latin typeface="Times New Roman" panose="02020603050405020304" pitchFamily="18" charset="0"/>
              <a:cs typeface="Times New Roman" panose="02020603050405020304" pitchFamily="18" charset="0"/>
            </a:endParaRPr>
          </a:p>
          <a:p>
            <a:pPr algn="ctr"/>
            <a:r>
              <a:rPr lang="kk-KZ" sz="2400" b="1" dirty="0" smtClean="0">
                <a:latin typeface="Times New Roman" pitchFamily="18" charset="0"/>
                <a:cs typeface="Times New Roman" pitchFamily="18" charset="0"/>
              </a:rPr>
              <a:t>2019 жылдың 1-жартыжылдығындағы жұмыс қорытындысы бойынша</a:t>
            </a:r>
          </a:p>
          <a:p>
            <a:pPr algn="ctr"/>
            <a:r>
              <a:rPr lang="en-US" sz="2400" dirty="0" smtClean="0">
                <a:latin typeface="Times New Roman" pitchFamily="18" charset="0"/>
                <a:cs typeface="Times New Roman" pitchFamily="18" charset="0"/>
              </a:rPr>
              <a:t> </a:t>
            </a:r>
            <a:r>
              <a:rPr lang="kk-KZ" sz="2400" b="1" dirty="0" smtClean="0">
                <a:latin typeface="Times New Roman" pitchFamily="18" charset="0"/>
                <a:cs typeface="Times New Roman" pitchFamily="18" charset="0"/>
              </a:rPr>
              <a:t>еңбек </a:t>
            </a:r>
            <a:r>
              <a:rPr lang="kk-KZ" sz="2400" b="1" dirty="0">
                <a:latin typeface="Times New Roman" pitchFamily="18" charset="0"/>
                <a:cs typeface="Times New Roman" pitchFamily="18" charset="0"/>
              </a:rPr>
              <a:t>ұжымымен жоспарлы есептік кездесуі</a:t>
            </a:r>
            <a:endParaRPr lang="ru-RU" sz="2400" dirty="0">
              <a:latin typeface="Times New Roman" pitchFamily="18" charset="0"/>
              <a:cs typeface="Times New Roman" pitchFamily="18" charset="0"/>
            </a:endParaRPr>
          </a:p>
        </p:txBody>
      </p:sp>
      <p:sp>
        <p:nvSpPr>
          <p:cNvPr id="7" name="Прямоугольник 6"/>
          <p:cNvSpPr/>
          <p:nvPr/>
        </p:nvSpPr>
        <p:spPr>
          <a:xfrm>
            <a:off x="0" y="0"/>
            <a:ext cx="9144000" cy="519113"/>
          </a:xfrm>
          <a:prstGeom prst="rect">
            <a:avLst/>
          </a:prstGeom>
          <a:gradFill flip="none" rotWithShape="1">
            <a:gsLst>
              <a:gs pos="0">
                <a:schemeClr val="accent1">
                  <a:lumMod val="20000"/>
                  <a:lumOff val="80000"/>
                  <a:alpha val="98000"/>
                </a:schemeClr>
              </a:gs>
              <a:gs pos="25000">
                <a:schemeClr val="accent1">
                  <a:lumMod val="20000"/>
                  <a:lumOff val="80000"/>
                </a:schemeClr>
              </a:gs>
              <a:gs pos="88000">
                <a:srgbClr val="0087E6">
                  <a:lumMod val="46000"/>
                  <a:lumOff val="54000"/>
                  <a:alpha val="38000"/>
                </a:srgbClr>
              </a:gs>
              <a:gs pos="100000">
                <a:srgbClr val="005CBF"/>
              </a:gs>
            </a:gsLst>
            <a:lin ang="6000000" scaled="0"/>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fontAlgn="auto">
              <a:spcAft>
                <a:spcPts val="0"/>
              </a:spcAft>
              <a:defRPr/>
            </a:pPr>
            <a:endParaRPr lang="ru-RU" b="1" dirty="0">
              <a:solidFill>
                <a:schemeClr val="tx1"/>
              </a:solidFill>
              <a:effectLst>
                <a:outerShdw blurRad="31750" dist="25400" dir="5400000" algn="tl" rotWithShape="0">
                  <a:srgbClr val="000000">
                    <a:alpha val="25000"/>
                  </a:srgbClr>
                </a:outerShdw>
              </a:effectLst>
              <a:cs typeface="Tahoma" pitchFamily="34" charset="0"/>
            </a:endParaRPr>
          </a:p>
        </p:txBody>
      </p:sp>
      <p:sp>
        <p:nvSpPr>
          <p:cNvPr id="2" name="Заголовок 1"/>
          <p:cNvSpPr>
            <a:spLocks noGrp="1"/>
          </p:cNvSpPr>
          <p:nvPr>
            <p:ph type="ctrTitle"/>
          </p:nvPr>
        </p:nvSpPr>
        <p:spPr>
          <a:xfrm>
            <a:off x="685800" y="1673225"/>
            <a:ext cx="7772400" cy="1470025"/>
          </a:xfrm>
        </p:spPr>
        <p:txBody>
          <a:bodyPr rtlCol="0">
            <a:normAutofit fontScale="90000"/>
          </a:bodyPr>
          <a:lstStyle/>
          <a:p>
            <a:pPr fontAlgn="auto">
              <a:spcAft>
                <a:spcPts val="0"/>
              </a:spcAft>
              <a:defRPr/>
            </a:pPr>
            <a:r>
              <a:rPr lang="en-US" sz="50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sz="5000" b="1" dirty="0" err="1">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ҚазМұнайТеңіз</a:t>
            </a:r>
            <a:r>
              <a:rPr lang="en-US" sz="50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kk-KZ" sz="50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kk-KZ" sz="50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kk-KZ" sz="50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ТМК ЖШС</a:t>
            </a:r>
            <a:endParaRPr lang="ru-RU" sz="50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TextBox 3"/>
          <p:cNvSpPr txBox="1">
            <a:spLocks noChangeArrowheads="1"/>
          </p:cNvSpPr>
          <p:nvPr/>
        </p:nvSpPr>
        <p:spPr bwMode="auto">
          <a:xfrm>
            <a:off x="1475656" y="5805264"/>
            <a:ext cx="66246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ru-RU" sz="2400" b="1" dirty="0">
              <a:latin typeface="Times New Roman" panose="02020603050405020304" pitchFamily="18" charset="0"/>
              <a:cs typeface="Times New Roman" panose="02020603050405020304" pitchFamily="18" charset="0"/>
            </a:endParaRPr>
          </a:p>
          <a:p>
            <a:pPr algn="ctr"/>
            <a:r>
              <a:rPr lang="ru-RU" sz="2400" b="1" dirty="0" err="1" smtClean="0">
                <a:latin typeface="Times New Roman" panose="02020603050405020304" pitchFamily="18" charset="0"/>
                <a:cs typeface="Times New Roman" panose="02020603050405020304" pitchFamily="18" charset="0"/>
              </a:rPr>
              <a:t>Ақтау</a:t>
            </a:r>
            <a:r>
              <a:rPr lang="ru-RU" sz="2400" b="1" dirty="0" smtClean="0">
                <a:latin typeface="Times New Roman" panose="02020603050405020304" pitchFamily="18" charset="0"/>
                <a:cs typeface="Times New Roman" panose="02020603050405020304" pitchFamily="18" charset="0"/>
              </a:rPr>
              <a:t>, </a:t>
            </a:r>
            <a:r>
              <a:rPr lang="kk-KZ" sz="2400" b="1" dirty="0" smtClean="0">
                <a:latin typeface="Times New Roman" panose="02020603050405020304" pitchFamily="18" charset="0"/>
                <a:cs typeface="Times New Roman" panose="02020603050405020304" pitchFamily="18" charset="0"/>
              </a:rPr>
              <a:t>тамыз </a:t>
            </a:r>
            <a:r>
              <a:rPr lang="ru-RU" sz="2400" b="1" dirty="0" smtClean="0">
                <a:latin typeface="Times New Roman" panose="02020603050405020304" pitchFamily="18" charset="0"/>
                <a:cs typeface="Times New Roman" panose="02020603050405020304" pitchFamily="18" charset="0"/>
              </a:rPr>
              <a:t>2019 ж. </a:t>
            </a:r>
            <a:endParaRPr lang="ru-RU" sz="2400" b="1" dirty="0">
              <a:latin typeface="Times New Roman" panose="02020603050405020304" pitchFamily="18" charset="0"/>
              <a:cs typeface="Times New Roman" panose="02020603050405020304" pitchFamily="18" charset="0"/>
            </a:endParaRPr>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534150"/>
            <a:ext cx="1474787"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52750"/>
            <a:ext cx="2009775"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Заголовок 1"/>
          <p:cNvSpPr txBox="1">
            <a:spLocks/>
          </p:cNvSpPr>
          <p:nvPr/>
        </p:nvSpPr>
        <p:spPr>
          <a:xfrm>
            <a:off x="179512" y="0"/>
            <a:ext cx="8712968" cy="576263"/>
          </a:xfrm>
          <a:prstGeom prst="rect">
            <a:avLst/>
          </a:prstGeom>
          <a:gradFill flip="none" rotWithShape="1">
            <a:gsLst>
              <a:gs pos="0">
                <a:schemeClr val="accent1">
                  <a:lumMod val="20000"/>
                  <a:lumOff val="80000"/>
                  <a:alpha val="98000"/>
                </a:schemeClr>
              </a:gs>
              <a:gs pos="25000">
                <a:schemeClr val="accent1">
                  <a:lumMod val="20000"/>
                  <a:lumOff val="80000"/>
                </a:schemeClr>
              </a:gs>
              <a:gs pos="88000">
                <a:srgbClr val="0087E6">
                  <a:lumMod val="46000"/>
                  <a:lumOff val="54000"/>
                  <a:alpha val="38000"/>
                </a:srgbClr>
              </a:gs>
              <a:gs pos="100000">
                <a:srgbClr val="005CBF"/>
              </a:gs>
            </a:gsLst>
            <a:lin ang="6000000" scaled="0"/>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ru-RU"/>
            </a:defPPr>
            <a:lvl1pPr algn="ctr" fontAlgn="auto">
              <a:spcAft>
                <a:spcPts val="0"/>
              </a:spcAft>
              <a:defRPr sz="2400" b="1">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ru-RU" dirty="0">
                <a:solidFill>
                  <a:prstClr val="black"/>
                </a:solidFill>
              </a:rPr>
              <a:t>   </a:t>
            </a:r>
            <a:r>
              <a:rPr lang="kk-KZ" dirty="0" smtClean="0">
                <a:effectLst/>
              </a:rPr>
              <a:t>Ішкі коммуникациялар</a:t>
            </a:r>
            <a:endParaRPr lang="ru-RU" dirty="0">
              <a:solidFill>
                <a:prstClr val="black"/>
              </a:solidFill>
            </a:endParaRPr>
          </a:p>
        </p:txBody>
      </p:sp>
      <p:sp>
        <p:nvSpPr>
          <p:cNvPr id="14" name="Номер слайда 15"/>
          <p:cNvSpPr>
            <a:spLocks noGrp="1"/>
          </p:cNvSpPr>
          <p:nvPr>
            <p:ph type="sldNum" sz="quarter" idx="12"/>
          </p:nvPr>
        </p:nvSpPr>
        <p:spPr>
          <a:xfrm>
            <a:off x="6759575" y="6356350"/>
            <a:ext cx="2133600" cy="365125"/>
          </a:xfrm>
        </p:spPr>
        <p:txBody>
          <a:bodyPr/>
          <a:lstStyle/>
          <a:p>
            <a:pPr>
              <a:defRPr/>
            </a:pPr>
            <a:fld id="{23E710DE-BCF3-4DCF-8C80-E1AE5AE25A33}" type="slidenum">
              <a:rPr lang="ru-RU">
                <a:solidFill>
                  <a:prstClr val="black">
                    <a:tint val="75000"/>
                  </a:prstClr>
                </a:solidFill>
              </a:rPr>
              <a:pPr>
                <a:defRPr/>
              </a:pPr>
              <a:t>10</a:t>
            </a:fld>
            <a:endParaRPr lang="ru-RU" dirty="0">
              <a:solidFill>
                <a:prstClr val="black">
                  <a:tint val="75000"/>
                </a:prstClr>
              </a:solidFill>
            </a:endParaRPr>
          </a:p>
        </p:txBody>
      </p:sp>
      <p:pic>
        <p:nvPicPr>
          <p:cNvPr id="17" name="Picture 2" descr="cid:image002.gif@01C77560.29E719F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971" y="6518644"/>
            <a:ext cx="14763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Объект 2"/>
          <p:cNvSpPr>
            <a:spLocks noGrp="1"/>
          </p:cNvSpPr>
          <p:nvPr/>
        </p:nvSpPr>
        <p:spPr bwMode="auto">
          <a:xfrm>
            <a:off x="459600" y="692696"/>
            <a:ext cx="8208912" cy="5400600"/>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noAutofit/>
          </a:bodyPr>
          <a:lst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fontAlgn="auto">
              <a:spcBef>
                <a:spcPts val="100"/>
              </a:spcBef>
              <a:spcAft>
                <a:spcPts val="0"/>
              </a:spcAft>
              <a:buSzPct val="70000"/>
              <a:buNone/>
              <a:defRPr/>
            </a:pPr>
            <a:r>
              <a:rPr lang="ru-RU" altLang="ru-RU" sz="1800" dirty="0">
                <a:solidFill>
                  <a:prstClr val="black"/>
                </a:solidFill>
                <a:latin typeface="Times New Roman" pitchFamily="18" charset="0"/>
                <a:cs typeface="Times New Roman" pitchFamily="18" charset="0"/>
              </a:rPr>
              <a:t>ҚМТ-да </a:t>
            </a:r>
            <a:r>
              <a:rPr lang="ru-RU" altLang="ru-RU" sz="1800" dirty="0" err="1">
                <a:solidFill>
                  <a:prstClr val="black"/>
                </a:solidFill>
                <a:latin typeface="Times New Roman" pitchFamily="18" charset="0"/>
                <a:cs typeface="Times New Roman" pitchFamily="18" charset="0"/>
              </a:rPr>
              <a:t>ішкі</a:t>
            </a:r>
            <a:r>
              <a:rPr lang="ru-RU" altLang="ru-RU" sz="1800" dirty="0">
                <a:solidFill>
                  <a:prstClr val="black"/>
                </a:solidFill>
                <a:latin typeface="Times New Roman" pitchFamily="18" charset="0"/>
                <a:cs typeface="Times New Roman" pitchFamily="18" charset="0"/>
              </a:rPr>
              <a:t> </a:t>
            </a:r>
            <a:r>
              <a:rPr lang="ru-RU" altLang="ru-RU" sz="1800" dirty="0" err="1">
                <a:solidFill>
                  <a:prstClr val="black"/>
                </a:solidFill>
                <a:latin typeface="Times New Roman" pitchFamily="18" charset="0"/>
                <a:cs typeface="Times New Roman" pitchFamily="18" charset="0"/>
              </a:rPr>
              <a:t>коммуникациялардың</a:t>
            </a:r>
            <a:r>
              <a:rPr lang="ru-RU" altLang="ru-RU" sz="1800" dirty="0">
                <a:solidFill>
                  <a:prstClr val="black"/>
                </a:solidFill>
                <a:latin typeface="Times New Roman" pitchFamily="18" charset="0"/>
                <a:cs typeface="Times New Roman" pitchFamily="18" charset="0"/>
              </a:rPr>
              <a:t> </a:t>
            </a:r>
            <a:r>
              <a:rPr lang="ru-RU" altLang="ru-RU" sz="1800" dirty="0" err="1">
                <a:solidFill>
                  <a:prstClr val="black"/>
                </a:solidFill>
                <a:latin typeface="Times New Roman" pitchFamily="18" charset="0"/>
                <a:cs typeface="Times New Roman" pitchFamily="18" charset="0"/>
              </a:rPr>
              <a:t>мынадай</a:t>
            </a:r>
            <a:r>
              <a:rPr lang="ru-RU" altLang="ru-RU" sz="1800" dirty="0">
                <a:solidFill>
                  <a:prstClr val="black"/>
                </a:solidFill>
                <a:latin typeface="Times New Roman" pitchFamily="18" charset="0"/>
                <a:cs typeface="Times New Roman" pitchFamily="18" charset="0"/>
              </a:rPr>
              <a:t> </a:t>
            </a:r>
            <a:r>
              <a:rPr lang="ru-RU" altLang="ru-RU" sz="1800" dirty="0" err="1">
                <a:solidFill>
                  <a:prstClr val="black"/>
                </a:solidFill>
                <a:latin typeface="Times New Roman" pitchFamily="18" charset="0"/>
                <a:cs typeface="Times New Roman" pitchFamily="18" charset="0"/>
              </a:rPr>
              <a:t>түрлері</a:t>
            </a:r>
            <a:r>
              <a:rPr lang="ru-RU" altLang="ru-RU" sz="1800" dirty="0">
                <a:solidFill>
                  <a:prstClr val="black"/>
                </a:solidFill>
                <a:latin typeface="Times New Roman" pitchFamily="18" charset="0"/>
                <a:cs typeface="Times New Roman" pitchFamily="18" charset="0"/>
              </a:rPr>
              <a:t> </a:t>
            </a:r>
            <a:r>
              <a:rPr lang="ru-RU" altLang="ru-RU" sz="1800" dirty="0" err="1">
                <a:solidFill>
                  <a:prstClr val="black"/>
                </a:solidFill>
                <a:latin typeface="Times New Roman" pitchFamily="18" charset="0"/>
                <a:cs typeface="Times New Roman" pitchFamily="18" charset="0"/>
              </a:rPr>
              <a:t>қолданылады</a:t>
            </a:r>
            <a:r>
              <a:rPr lang="ru-RU" altLang="ru-RU" sz="1800" dirty="0">
                <a:solidFill>
                  <a:prstClr val="black"/>
                </a:solidFill>
                <a:latin typeface="Times New Roman" pitchFamily="18" charset="0"/>
                <a:cs typeface="Times New Roman" pitchFamily="18" charset="0"/>
              </a:rPr>
              <a:t>:</a:t>
            </a:r>
          </a:p>
          <a:p>
            <a:pPr marL="285750" lvl="0" indent="-285750" fontAlgn="auto">
              <a:spcBef>
                <a:spcPts val="100"/>
              </a:spcBef>
              <a:spcAft>
                <a:spcPts val="0"/>
              </a:spcAft>
              <a:buSzPct val="70000"/>
              <a:defRPr/>
            </a:pPr>
            <a:r>
              <a:rPr lang="ru-RU" altLang="ru-RU" sz="1800" b="1" dirty="0" err="1">
                <a:solidFill>
                  <a:prstClr val="black"/>
                </a:solidFill>
                <a:latin typeface="Times New Roman" pitchFamily="18" charset="0"/>
                <a:cs typeface="Times New Roman" pitchFamily="18" charset="0"/>
              </a:rPr>
              <a:t>Ұйымдастырушылық</a:t>
            </a:r>
            <a:r>
              <a:rPr lang="ru-RU" altLang="ru-RU" sz="1800" dirty="0">
                <a:solidFill>
                  <a:prstClr val="black"/>
                </a:solidFill>
                <a:latin typeface="Times New Roman" pitchFamily="18" charset="0"/>
                <a:cs typeface="Times New Roman" pitchFamily="18" charset="0"/>
              </a:rPr>
              <a:t>:</a:t>
            </a:r>
          </a:p>
          <a:p>
            <a:pPr lvl="0" algn="just" fontAlgn="auto">
              <a:spcBef>
                <a:spcPts val="100"/>
              </a:spcBef>
              <a:spcAft>
                <a:spcPts val="0"/>
              </a:spcAft>
              <a:buSzPct val="70000"/>
              <a:buFont typeface="+mj-lt"/>
              <a:buAutoNum type="arabicParenR"/>
              <a:defRPr/>
            </a:pPr>
            <a:r>
              <a:rPr lang="kk-KZ" sz="1800" dirty="0">
                <a:latin typeface="Times New Roman" pitchFamily="18" charset="0"/>
                <a:cs typeface="Times New Roman" pitchFamily="18" charset="0"/>
              </a:rPr>
              <a:t>Бас директордың еңбек ұжымымен жоспарлы есептік кездесуі</a:t>
            </a:r>
            <a:r>
              <a:rPr lang="ru-RU" altLang="ru-RU" sz="1800" dirty="0">
                <a:solidFill>
                  <a:prstClr val="black"/>
                </a:solidFill>
                <a:latin typeface="Times New Roman" pitchFamily="18" charset="0"/>
                <a:cs typeface="Times New Roman" pitchFamily="18" charset="0"/>
              </a:rPr>
              <a:t>;</a:t>
            </a:r>
          </a:p>
          <a:p>
            <a:pPr lvl="0" algn="just" fontAlgn="auto">
              <a:spcBef>
                <a:spcPts val="100"/>
              </a:spcBef>
              <a:spcAft>
                <a:spcPts val="0"/>
              </a:spcAft>
              <a:buSzPct val="70000"/>
              <a:buFont typeface="+mj-lt"/>
              <a:buAutoNum type="arabicParenR"/>
              <a:defRPr/>
            </a:pPr>
            <a:r>
              <a:rPr lang="kk-KZ" sz="1800" dirty="0">
                <a:latin typeface="Times New Roman" pitchFamily="18" charset="0"/>
                <a:cs typeface="Times New Roman" pitchFamily="18" charset="0"/>
              </a:rPr>
              <a:t>линиялық басшының құрылымдық бөлімше қызметкерлерімен кездесуі </a:t>
            </a:r>
            <a:r>
              <a:rPr lang="ru-RU" altLang="ru-RU" sz="1800" dirty="0">
                <a:solidFill>
                  <a:prstClr val="black"/>
                </a:solidFill>
                <a:latin typeface="Times New Roman" pitchFamily="18" charset="0"/>
                <a:cs typeface="Times New Roman" pitchFamily="18" charset="0"/>
              </a:rPr>
              <a:t>;</a:t>
            </a:r>
          </a:p>
          <a:p>
            <a:pPr lvl="0" algn="just" fontAlgn="auto">
              <a:spcBef>
                <a:spcPts val="100"/>
              </a:spcBef>
              <a:spcAft>
                <a:spcPts val="0"/>
              </a:spcAft>
              <a:buSzPct val="70000"/>
              <a:buFont typeface="+mj-lt"/>
              <a:buAutoNum type="arabicParenR"/>
              <a:defRPr/>
            </a:pPr>
            <a:r>
              <a:rPr lang="kk-KZ" sz="1800" dirty="0">
                <a:latin typeface="Times New Roman" pitchFamily="18" charset="0"/>
                <a:cs typeface="Times New Roman" pitchFamily="18" charset="0"/>
              </a:rPr>
              <a:t>жедел шешім қабылдауды қажет ететін мәселелерді талқылау мақсатында басшылықтың еңбек ұжымымен жоспардан тыс кездесулері </a:t>
            </a:r>
            <a:r>
              <a:rPr lang="ru-RU" altLang="ru-RU" sz="1800" dirty="0">
                <a:solidFill>
                  <a:prstClr val="black"/>
                </a:solidFill>
                <a:latin typeface="Times New Roman" pitchFamily="18" charset="0"/>
                <a:cs typeface="Times New Roman" pitchFamily="18" charset="0"/>
              </a:rPr>
              <a:t>;</a:t>
            </a:r>
          </a:p>
          <a:p>
            <a:pPr lvl="0" algn="just" fontAlgn="auto">
              <a:spcBef>
                <a:spcPts val="100"/>
              </a:spcBef>
              <a:spcAft>
                <a:spcPts val="0"/>
              </a:spcAft>
              <a:buSzPct val="70000"/>
              <a:buFont typeface="+mj-lt"/>
              <a:buAutoNum type="arabicParenR"/>
              <a:defRPr/>
            </a:pPr>
            <a:r>
              <a:rPr lang="kk-KZ" sz="1800" dirty="0">
                <a:latin typeface="Times New Roman" pitchFamily="18" charset="0"/>
                <a:cs typeface="Times New Roman" pitchFamily="18" charset="0"/>
              </a:rPr>
              <a:t>Бас директордың жеке сұрақтар бойынша қызметкерлерді қабылдауы.</a:t>
            </a:r>
            <a:r>
              <a:rPr lang="ru-RU" altLang="ru-RU" sz="1800" dirty="0">
                <a:solidFill>
                  <a:prstClr val="black"/>
                </a:solidFill>
                <a:latin typeface="Times New Roman" pitchFamily="18" charset="0"/>
                <a:cs typeface="Times New Roman" pitchFamily="18" charset="0"/>
              </a:rPr>
              <a:t>   </a:t>
            </a:r>
          </a:p>
          <a:p>
            <a:pPr marL="285750" lvl="0" indent="-285750" algn="just" fontAlgn="auto">
              <a:spcBef>
                <a:spcPts val="100"/>
              </a:spcBef>
              <a:spcAft>
                <a:spcPts val="0"/>
              </a:spcAft>
              <a:buSzPct val="70000"/>
              <a:defRPr/>
            </a:pPr>
            <a:r>
              <a:rPr lang="ru-RU" altLang="ru-RU" sz="1800" b="1" dirty="0" err="1">
                <a:solidFill>
                  <a:prstClr val="black"/>
                </a:solidFill>
                <a:latin typeface="Times New Roman" pitchFamily="18" charset="0"/>
                <a:cs typeface="Times New Roman" pitchFamily="18" charset="0"/>
              </a:rPr>
              <a:t>Ақпараттық</a:t>
            </a:r>
            <a:r>
              <a:rPr lang="ru-RU" altLang="ru-RU" sz="1800" dirty="0">
                <a:solidFill>
                  <a:prstClr val="black"/>
                </a:solidFill>
                <a:latin typeface="Times New Roman" pitchFamily="18" charset="0"/>
                <a:cs typeface="Times New Roman" pitchFamily="18" charset="0"/>
              </a:rPr>
              <a:t>:</a:t>
            </a:r>
          </a:p>
          <a:p>
            <a:pPr lvl="0" algn="just" fontAlgn="auto">
              <a:spcBef>
                <a:spcPts val="100"/>
              </a:spcBef>
              <a:spcAft>
                <a:spcPts val="0"/>
              </a:spcAft>
              <a:buSzPct val="70000"/>
              <a:buFont typeface="+mj-lt"/>
              <a:buAutoNum type="arabicParenR"/>
              <a:defRPr/>
            </a:pPr>
            <a:r>
              <a:rPr lang="ru-RU" altLang="ru-RU" sz="1800" dirty="0">
                <a:solidFill>
                  <a:prstClr val="black"/>
                </a:solidFill>
                <a:latin typeface="Times New Roman" pitchFamily="18" charset="0"/>
                <a:cs typeface="Times New Roman" pitchFamily="18" charset="0"/>
              </a:rPr>
              <a:t>Бас </a:t>
            </a:r>
            <a:r>
              <a:rPr lang="ru-RU" altLang="ru-RU" sz="1800" dirty="0" err="1">
                <a:solidFill>
                  <a:prstClr val="black"/>
                </a:solidFill>
                <a:latin typeface="Times New Roman" pitchFamily="18" charset="0"/>
                <a:cs typeface="Times New Roman" pitchFamily="18" charset="0"/>
              </a:rPr>
              <a:t>директордың</a:t>
            </a:r>
            <a:r>
              <a:rPr lang="ru-RU" altLang="ru-RU" sz="1800" dirty="0">
                <a:solidFill>
                  <a:prstClr val="black"/>
                </a:solidFill>
                <a:latin typeface="Times New Roman" pitchFamily="18" charset="0"/>
                <a:cs typeface="Times New Roman" pitchFamily="18" charset="0"/>
              </a:rPr>
              <a:t> </a:t>
            </a:r>
            <a:r>
              <a:rPr lang="ru-RU" altLang="ru-RU" sz="1800" dirty="0" err="1">
                <a:solidFill>
                  <a:prstClr val="black"/>
                </a:solidFill>
                <a:latin typeface="Times New Roman" pitchFamily="18" charset="0"/>
                <a:cs typeface="Times New Roman" pitchFamily="18" charset="0"/>
              </a:rPr>
              <a:t>блогы</a:t>
            </a:r>
            <a:r>
              <a:rPr lang="ru-RU" altLang="ru-RU" sz="1800" dirty="0">
                <a:solidFill>
                  <a:prstClr val="black"/>
                </a:solidFill>
                <a:latin typeface="Times New Roman" pitchFamily="18" charset="0"/>
                <a:cs typeface="Times New Roman" pitchFamily="18" charset="0"/>
              </a:rPr>
              <a:t>;</a:t>
            </a:r>
          </a:p>
          <a:p>
            <a:pPr lvl="0" algn="just" fontAlgn="auto">
              <a:spcBef>
                <a:spcPts val="100"/>
              </a:spcBef>
              <a:spcAft>
                <a:spcPts val="0"/>
              </a:spcAft>
              <a:buSzPct val="70000"/>
              <a:buFont typeface="+mj-lt"/>
              <a:buAutoNum type="arabicParenR"/>
              <a:defRPr/>
            </a:pPr>
            <a:r>
              <a:rPr lang="ru-RU" altLang="ru-RU" sz="1800" dirty="0" err="1">
                <a:solidFill>
                  <a:prstClr val="black"/>
                </a:solidFill>
                <a:latin typeface="Times New Roman" pitchFamily="18" charset="0"/>
                <a:cs typeface="Times New Roman" pitchFamily="18" charset="0"/>
              </a:rPr>
              <a:t>ақпараттық</a:t>
            </a:r>
            <a:r>
              <a:rPr lang="ru-RU" altLang="ru-RU" sz="1800" dirty="0">
                <a:solidFill>
                  <a:prstClr val="black"/>
                </a:solidFill>
                <a:latin typeface="Times New Roman" pitchFamily="18" charset="0"/>
                <a:cs typeface="Times New Roman" pitchFamily="18" charset="0"/>
              </a:rPr>
              <a:t> стенд. </a:t>
            </a:r>
          </a:p>
          <a:p>
            <a:pPr marL="285750" lvl="0" indent="-285750" algn="just" fontAlgn="auto">
              <a:spcBef>
                <a:spcPts val="100"/>
              </a:spcBef>
              <a:spcAft>
                <a:spcPts val="0"/>
              </a:spcAft>
              <a:buSzPct val="70000"/>
              <a:defRPr/>
            </a:pPr>
            <a:r>
              <a:rPr lang="ru-RU" altLang="ru-RU" sz="1800" b="1" dirty="0" err="1">
                <a:solidFill>
                  <a:prstClr val="black"/>
                </a:solidFill>
                <a:latin typeface="Times New Roman" pitchFamily="18" charset="0"/>
                <a:cs typeface="Times New Roman" pitchFamily="18" charset="0"/>
              </a:rPr>
              <a:t>Аналитикалық</a:t>
            </a:r>
            <a:r>
              <a:rPr lang="ru-RU" altLang="ru-RU" sz="1800" dirty="0">
                <a:solidFill>
                  <a:prstClr val="black"/>
                </a:solidFill>
                <a:latin typeface="Times New Roman" pitchFamily="18" charset="0"/>
                <a:cs typeface="Times New Roman" pitchFamily="18" charset="0"/>
              </a:rPr>
              <a:t>:</a:t>
            </a:r>
          </a:p>
          <a:p>
            <a:pPr lvl="0" algn="just" fontAlgn="auto">
              <a:spcBef>
                <a:spcPts val="100"/>
              </a:spcBef>
              <a:spcAft>
                <a:spcPts val="0"/>
              </a:spcAft>
              <a:buSzPct val="70000"/>
              <a:buFont typeface="+mj-lt"/>
              <a:buAutoNum type="arabicParenR"/>
              <a:defRPr/>
            </a:pPr>
            <a:r>
              <a:rPr lang="kk-KZ" sz="1800" dirty="0">
                <a:latin typeface="Times New Roman" pitchFamily="18" charset="0"/>
                <a:cs typeface="Times New Roman" pitchFamily="18" charset="0"/>
              </a:rPr>
              <a:t>қызметкерлердің ұсыныстарына арналған жәшік</a:t>
            </a:r>
            <a:r>
              <a:rPr lang="ru-RU" altLang="ru-RU" sz="1800" dirty="0">
                <a:solidFill>
                  <a:prstClr val="black"/>
                </a:solidFill>
                <a:latin typeface="Times New Roman" pitchFamily="18" charset="0"/>
                <a:cs typeface="Times New Roman" pitchFamily="18" charset="0"/>
              </a:rPr>
              <a:t>;</a:t>
            </a:r>
          </a:p>
          <a:p>
            <a:pPr lvl="0" algn="just" fontAlgn="auto">
              <a:spcBef>
                <a:spcPts val="100"/>
              </a:spcBef>
              <a:spcAft>
                <a:spcPts val="0"/>
              </a:spcAft>
              <a:buSzPct val="70000"/>
              <a:buFont typeface="+mj-lt"/>
              <a:buAutoNum type="arabicParenR"/>
              <a:defRPr/>
            </a:pPr>
            <a:r>
              <a:rPr lang="ru-RU" altLang="ru-RU" sz="1800" dirty="0" err="1">
                <a:solidFill>
                  <a:prstClr val="black"/>
                </a:solidFill>
                <a:latin typeface="Times New Roman" pitchFamily="18" charset="0"/>
                <a:cs typeface="Times New Roman" pitchFamily="18" charset="0"/>
              </a:rPr>
              <a:t>сауалнама</a:t>
            </a:r>
            <a:r>
              <a:rPr lang="ru-RU" altLang="ru-RU" sz="1800" dirty="0">
                <a:solidFill>
                  <a:prstClr val="black"/>
                </a:solidFill>
                <a:latin typeface="Times New Roman" pitchFamily="18" charset="0"/>
                <a:cs typeface="Times New Roman" pitchFamily="18" charset="0"/>
              </a:rPr>
              <a:t> </a:t>
            </a:r>
            <a:r>
              <a:rPr lang="ru-RU" altLang="ru-RU" sz="1800" dirty="0" err="1">
                <a:solidFill>
                  <a:prstClr val="black"/>
                </a:solidFill>
                <a:latin typeface="Times New Roman" pitchFamily="18" charset="0"/>
                <a:cs typeface="Times New Roman" pitchFamily="18" charset="0"/>
              </a:rPr>
              <a:t>жүргізу</a:t>
            </a:r>
            <a:r>
              <a:rPr lang="ru-RU" altLang="ru-RU" sz="1800" dirty="0">
                <a:solidFill>
                  <a:prstClr val="black"/>
                </a:solidFill>
                <a:latin typeface="Times New Roman" pitchFamily="18" charset="0"/>
                <a:cs typeface="Times New Roman" pitchFamily="18" charset="0"/>
              </a:rPr>
              <a:t>. </a:t>
            </a:r>
          </a:p>
          <a:p>
            <a:pPr marL="285750" lvl="0" indent="-285750" algn="just" fontAlgn="auto">
              <a:spcBef>
                <a:spcPts val="100"/>
              </a:spcBef>
              <a:spcAft>
                <a:spcPts val="0"/>
              </a:spcAft>
              <a:buSzPct val="70000"/>
              <a:defRPr/>
            </a:pPr>
            <a:r>
              <a:rPr lang="ru-RU" sz="1800" b="1" dirty="0" err="1">
                <a:latin typeface="Times New Roman" pitchFamily="18" charset="0"/>
                <a:cs typeface="Times New Roman" pitchFamily="18" charset="0"/>
              </a:rPr>
              <a:t>Коммуникати</a:t>
            </a:r>
            <a:r>
              <a:rPr lang="kk-KZ" sz="1800" b="1" dirty="0">
                <a:latin typeface="Times New Roman" pitchFamily="18" charset="0"/>
                <a:cs typeface="Times New Roman" pitchFamily="18" charset="0"/>
              </a:rPr>
              <a:t>втік </a:t>
            </a:r>
            <a:r>
              <a:rPr lang="ru-RU" sz="1800" dirty="0">
                <a:latin typeface="Times New Roman" pitchFamily="18" charset="0"/>
                <a:cs typeface="Times New Roman" pitchFamily="18" charset="0"/>
              </a:rPr>
              <a:t>(</a:t>
            </a:r>
            <a:r>
              <a:rPr lang="kk-KZ" sz="1800" dirty="0">
                <a:latin typeface="Times New Roman" pitchFamily="18" charset="0"/>
                <a:cs typeface="Times New Roman" pitchFamily="18" charset="0"/>
              </a:rPr>
              <a:t>ұжымды шоғырландыру</a:t>
            </a:r>
            <a:r>
              <a:rPr lang="ru-RU" sz="1800" dirty="0">
                <a:latin typeface="Times New Roman" pitchFamily="18" charset="0"/>
                <a:cs typeface="Times New Roman" pitchFamily="18" charset="0"/>
              </a:rPr>
              <a:t>)</a:t>
            </a:r>
            <a:r>
              <a:rPr lang="kk-KZ" sz="1800" dirty="0">
                <a:latin typeface="Times New Roman" pitchFamily="18" charset="0"/>
                <a:cs typeface="Times New Roman" pitchFamily="18" charset="0"/>
              </a:rPr>
              <a:t>: кәсіптік конкурстар, спорттық шаралар, корпоративтік мерекелер, бірігіп табиғат аясына шығу, т.б. </a:t>
            </a:r>
            <a:endParaRPr lang="kk-KZ" sz="1800" dirty="0" smtClean="0">
              <a:latin typeface="Times New Roman" pitchFamily="18" charset="0"/>
              <a:cs typeface="Times New Roman" pitchFamily="18" charset="0"/>
            </a:endParaRPr>
          </a:p>
          <a:p>
            <a:pPr lvl="0">
              <a:spcAft>
                <a:spcPts val="0"/>
              </a:spcAft>
              <a:buFont typeface="Times New Roman"/>
              <a:buChar char="•"/>
              <a:tabLst>
                <a:tab pos="228600" algn="l"/>
              </a:tabLst>
            </a:pPr>
            <a:r>
              <a:rPr lang="kk-KZ" sz="1800" b="1" dirty="0">
                <a:solidFill>
                  <a:srgbClr val="000000"/>
                </a:solidFill>
                <a:latin typeface="Times New Roman"/>
                <a:ea typeface="Times New Roman"/>
              </a:rPr>
              <a:t>Кәсіптік одақтармен </a:t>
            </a:r>
            <a:r>
              <a:rPr lang="kk-KZ" sz="1800" b="1" dirty="0" smtClean="0">
                <a:solidFill>
                  <a:srgbClr val="000000"/>
                </a:solidFill>
                <a:latin typeface="Times New Roman"/>
                <a:ea typeface="Times New Roman"/>
              </a:rPr>
              <a:t>консультациялар:</a:t>
            </a:r>
            <a:r>
              <a:rPr lang="kk-KZ" sz="1800" dirty="0" smtClean="0">
                <a:latin typeface="Times New Roman"/>
                <a:ea typeface="Times New Roman"/>
              </a:rPr>
              <a:t> </a:t>
            </a:r>
            <a:r>
              <a:rPr lang="kk-KZ" sz="1800" dirty="0">
                <a:latin typeface="Times New Roman"/>
                <a:ea typeface="Times New Roman"/>
              </a:rPr>
              <a:t>тоқсан сайын бір рет ең өзекті мәселелер </a:t>
            </a:r>
            <a:r>
              <a:rPr lang="kk-KZ" sz="1800" dirty="0" smtClean="0">
                <a:latin typeface="Times New Roman"/>
                <a:ea typeface="Times New Roman"/>
              </a:rPr>
              <a:t> жөнінде </a:t>
            </a:r>
            <a:r>
              <a:rPr lang="kk-KZ" sz="1800" dirty="0">
                <a:latin typeface="Times New Roman"/>
                <a:ea typeface="Times New Roman"/>
              </a:rPr>
              <a:t>басшылық пен кәсіподақтың кездесуі өткізіліп отырады. </a:t>
            </a:r>
            <a:endParaRPr lang="ru-RU" sz="1800" dirty="0">
              <a:latin typeface="Times New Roman"/>
              <a:ea typeface="Times New Roman"/>
            </a:endParaRPr>
          </a:p>
          <a:p>
            <a:pPr marL="285750" lvl="0" indent="-285750" algn="just" fontAlgn="auto">
              <a:spcBef>
                <a:spcPts val="100"/>
              </a:spcBef>
              <a:spcAft>
                <a:spcPts val="0"/>
              </a:spcAft>
              <a:buSzPct val="70000"/>
              <a:defRPr/>
            </a:pPr>
            <a:endParaRPr lang="ru-RU" altLang="ru-RU" sz="1800" dirty="0">
              <a:solidFill>
                <a:prstClr val="black"/>
              </a:solidFill>
              <a:latin typeface="Times New Roman" pitchFamily="18" charset="0"/>
              <a:cs typeface="Times New Roman" pitchFamily="18" charset="0"/>
            </a:endParaRPr>
          </a:p>
          <a:p>
            <a:pPr marL="0" indent="0" algn="just">
              <a:buNone/>
            </a:pPr>
            <a:endParaRPr lang="ru-RU"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7003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C3ADBC3B-15C5-4F92-A29F-9C2112BDFFCC}" type="slidenum">
              <a:rPr lang="ru-RU" smtClean="0">
                <a:solidFill>
                  <a:prstClr val="black">
                    <a:tint val="75000"/>
                  </a:prstClr>
                </a:solidFill>
              </a:rPr>
              <a:pPr>
                <a:defRPr/>
              </a:pPr>
              <a:t>11</a:t>
            </a:fld>
            <a:endParaRPr lang="ru-RU" dirty="0">
              <a:solidFill>
                <a:prstClr val="black">
                  <a:tint val="75000"/>
                </a:prstClr>
              </a:solidFill>
            </a:endParaRPr>
          </a:p>
        </p:txBody>
      </p:sp>
      <p:pic>
        <p:nvPicPr>
          <p:cNvPr id="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1" y="5445224"/>
            <a:ext cx="8790983" cy="648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id:image002.gif@01C77560.29E719F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9359" y="6468524"/>
            <a:ext cx="1476375" cy="323850"/>
          </a:xfrm>
          <a:prstGeom prst="rect">
            <a:avLst/>
          </a:prstGeom>
          <a:noFill/>
          <a:extLst>
            <a:ext uri="{909E8E84-426E-40DD-AFC4-6F175D3DCCD1}">
              <a14:hiddenFill xmlns:a14="http://schemas.microsoft.com/office/drawing/2010/main">
                <a:solidFill>
                  <a:srgbClr val="FFFFFF"/>
                </a:solidFill>
              </a14:hiddenFill>
            </a:ext>
          </a:extLst>
        </p:spPr>
      </p:pic>
      <p:sp>
        <p:nvSpPr>
          <p:cNvPr id="7" name="Заголовок 1"/>
          <p:cNvSpPr txBox="1">
            <a:spLocks/>
          </p:cNvSpPr>
          <p:nvPr/>
        </p:nvSpPr>
        <p:spPr bwMode="auto">
          <a:xfrm>
            <a:off x="0" y="-26988"/>
            <a:ext cx="9144000" cy="503660"/>
          </a:xfrm>
          <a:prstGeom prst="rect">
            <a:avLst/>
          </a:prstGeom>
          <a:gradFill flip="none" rotWithShape="1">
            <a:gsLst>
              <a:gs pos="0">
                <a:schemeClr val="accent1">
                  <a:lumMod val="20000"/>
                  <a:lumOff val="80000"/>
                  <a:alpha val="98000"/>
                </a:schemeClr>
              </a:gs>
              <a:gs pos="25000">
                <a:schemeClr val="accent1">
                  <a:lumMod val="20000"/>
                  <a:lumOff val="80000"/>
                </a:schemeClr>
              </a:gs>
              <a:gs pos="88000">
                <a:srgbClr val="0087E6">
                  <a:lumMod val="46000"/>
                  <a:lumOff val="54000"/>
                  <a:alpha val="38000"/>
                </a:srgbClr>
              </a:gs>
              <a:gs pos="100000">
                <a:srgbClr val="005CBF"/>
              </a:gs>
            </a:gsLst>
            <a:lin ang="6000000" scaled="0"/>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ru-RU"/>
            </a:defPPr>
            <a:lvl1pPr fontAlgn="auto">
              <a:spcAft>
                <a:spcPts val="0"/>
              </a:spcAft>
              <a:defRPr sz="2400" b="1">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kk-KZ" dirty="0" smtClean="0">
                <a:solidFill>
                  <a:prstClr val="black"/>
                </a:solidFill>
              </a:rPr>
              <a:t>Әлеуметтік міндеттемелер</a:t>
            </a:r>
            <a:endParaRPr lang="ru-RU" dirty="0">
              <a:solidFill>
                <a:prstClr val="black"/>
              </a:solidFill>
            </a:endParaRPr>
          </a:p>
        </p:txBody>
      </p:sp>
      <p:sp>
        <p:nvSpPr>
          <p:cNvPr id="11" name="Заголовок 1"/>
          <p:cNvSpPr txBox="1">
            <a:spLocks/>
          </p:cNvSpPr>
          <p:nvPr/>
        </p:nvSpPr>
        <p:spPr>
          <a:xfrm>
            <a:off x="315340" y="534586"/>
            <a:ext cx="8642417" cy="2462366"/>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Bef>
                <a:spcPts val="100"/>
              </a:spcBef>
              <a:spcAft>
                <a:spcPts val="0"/>
              </a:spcAft>
              <a:buSzPct val="70000"/>
              <a:defRPr/>
            </a:pPr>
            <a:endParaRPr lang="ru-RU" altLang="ru-RU" sz="1800" b="1" dirty="0">
              <a:solidFill>
                <a:prstClr val="black"/>
              </a:solidFill>
              <a:latin typeface="Times New Roman" pitchFamily="18" charset="0"/>
              <a:cs typeface="Times New Roman" pitchFamily="18" charset="0"/>
            </a:endParaRPr>
          </a:p>
          <a:p>
            <a:pPr marL="285750" indent="-285750" algn="just" fontAlgn="auto">
              <a:spcBef>
                <a:spcPts val="100"/>
              </a:spcBef>
              <a:spcAft>
                <a:spcPts val="0"/>
              </a:spcAft>
              <a:buSzPct val="70000"/>
              <a:buFont typeface="Arial" pitchFamily="34" charset="0"/>
              <a:buChar char="•"/>
              <a:defRPr/>
            </a:pPr>
            <a:r>
              <a:rPr lang="kk-KZ" sz="1800" b="1" dirty="0" smtClean="0">
                <a:latin typeface="Times New Roman" pitchFamily="18" charset="0"/>
                <a:cs typeface="Times New Roman" pitchFamily="18" charset="0"/>
              </a:rPr>
              <a:t>Әлеуметтік қолдау</a:t>
            </a:r>
            <a:r>
              <a:rPr lang="kk-KZ" sz="1800" dirty="0" smtClean="0">
                <a:latin typeface="Times New Roman" pitchFamily="18" charset="0"/>
                <a:cs typeface="Times New Roman" pitchFamily="18" charset="0"/>
              </a:rPr>
              <a:t>. ҚМТ қызметкерлеріне әлеуметтік қолдау көрсету қағидалары қолданысқа енгізілген. Сондай-ақ 2016 </a:t>
            </a:r>
            <a:r>
              <a:rPr lang="kk-KZ" sz="1800" dirty="0">
                <a:latin typeface="Times New Roman" pitchFamily="18" charset="0"/>
                <a:cs typeface="Times New Roman" pitchFamily="18" charset="0"/>
              </a:rPr>
              <a:t>жылдың 21 </a:t>
            </a:r>
            <a:r>
              <a:rPr lang="kk-KZ" sz="1800" dirty="0" smtClean="0">
                <a:latin typeface="Times New Roman" pitchFamily="18" charset="0"/>
                <a:cs typeface="Times New Roman" pitchFamily="18" charset="0"/>
              </a:rPr>
              <a:t>шілдесінде ҚМТ мен «ҚМТ </a:t>
            </a:r>
            <a:r>
              <a:rPr lang="kk-KZ" sz="1800" dirty="0">
                <a:latin typeface="Times New Roman" pitchFamily="18" charset="0"/>
                <a:cs typeface="Times New Roman" pitchFamily="18" charset="0"/>
              </a:rPr>
              <a:t>қызметкерлерінің жергілікті кәсіптік одағы» қоғамдық </a:t>
            </a:r>
            <a:r>
              <a:rPr lang="kk-KZ" sz="1800" dirty="0" smtClean="0">
                <a:latin typeface="Times New Roman" pitchFamily="18" charset="0"/>
                <a:cs typeface="Times New Roman" pitchFamily="18" charset="0"/>
              </a:rPr>
              <a:t>бірлестігі арасында жасалған ҚМТ Ұжымдық шарты қолданылады.</a:t>
            </a:r>
            <a:endParaRPr lang="ru-RU" altLang="ru-RU" sz="1800" dirty="0">
              <a:solidFill>
                <a:prstClr val="black"/>
              </a:solidFill>
              <a:latin typeface="Times New Roman" pitchFamily="18" charset="0"/>
              <a:cs typeface="Times New Roman" pitchFamily="18" charset="0"/>
            </a:endParaRPr>
          </a:p>
          <a:p>
            <a:pPr marL="285750" indent="-285750" algn="l" fontAlgn="auto">
              <a:spcBef>
                <a:spcPts val="100"/>
              </a:spcBef>
              <a:spcAft>
                <a:spcPts val="0"/>
              </a:spcAft>
              <a:buSzPct val="70000"/>
              <a:buFont typeface="Arial" pitchFamily="34" charset="0"/>
              <a:buChar char="•"/>
              <a:defRPr/>
            </a:pPr>
            <a:r>
              <a:rPr lang="ru-RU" altLang="ru-RU" sz="1800" b="1" dirty="0" err="1" smtClean="0">
                <a:solidFill>
                  <a:prstClr val="black"/>
                </a:solidFill>
                <a:latin typeface="Times New Roman" pitchFamily="18" charset="0"/>
                <a:cs typeface="Times New Roman" pitchFamily="18" charset="0"/>
              </a:rPr>
              <a:t>Қызметкерлерді</a:t>
            </a:r>
            <a:r>
              <a:rPr lang="ru-RU" altLang="ru-RU" sz="1800" b="1" dirty="0" smtClean="0">
                <a:solidFill>
                  <a:prstClr val="black"/>
                </a:solidFill>
                <a:latin typeface="Times New Roman" pitchFamily="18" charset="0"/>
                <a:cs typeface="Times New Roman" pitchFamily="18" charset="0"/>
              </a:rPr>
              <a:t> </a:t>
            </a:r>
            <a:r>
              <a:rPr lang="ru-RU" altLang="ru-RU" sz="1800" b="1" dirty="0" err="1" smtClean="0">
                <a:solidFill>
                  <a:prstClr val="black"/>
                </a:solidFill>
                <a:latin typeface="Times New Roman" pitchFamily="18" charset="0"/>
                <a:cs typeface="Times New Roman" pitchFamily="18" charset="0"/>
              </a:rPr>
              <a:t>оқыту</a:t>
            </a:r>
            <a:r>
              <a:rPr lang="ru-RU" altLang="ru-RU" sz="1800" b="1" dirty="0" smtClean="0">
                <a:solidFill>
                  <a:prstClr val="black"/>
                </a:solidFill>
                <a:latin typeface="Times New Roman" pitchFamily="18" charset="0"/>
                <a:cs typeface="Times New Roman" pitchFamily="18" charset="0"/>
              </a:rPr>
              <a:t> </a:t>
            </a:r>
            <a:r>
              <a:rPr lang="ru-RU" altLang="ru-RU" sz="1800" b="1" dirty="0" err="1" smtClean="0">
                <a:solidFill>
                  <a:prstClr val="black"/>
                </a:solidFill>
                <a:latin typeface="Times New Roman" pitchFamily="18" charset="0"/>
                <a:cs typeface="Times New Roman" pitchFamily="18" charset="0"/>
              </a:rPr>
              <a:t>және</a:t>
            </a:r>
            <a:r>
              <a:rPr lang="ru-RU" altLang="ru-RU" sz="1800" b="1" dirty="0" smtClean="0">
                <a:solidFill>
                  <a:prstClr val="black"/>
                </a:solidFill>
                <a:latin typeface="Times New Roman" pitchFamily="18" charset="0"/>
                <a:cs typeface="Times New Roman" pitchFamily="18" charset="0"/>
              </a:rPr>
              <a:t> </a:t>
            </a:r>
            <a:r>
              <a:rPr lang="ru-RU" altLang="ru-RU" sz="1800" b="1" dirty="0" err="1" smtClean="0">
                <a:solidFill>
                  <a:prstClr val="black"/>
                </a:solidFill>
                <a:latin typeface="Times New Roman" pitchFamily="18" charset="0"/>
                <a:cs typeface="Times New Roman" pitchFamily="18" charset="0"/>
              </a:rPr>
              <a:t>олардың</a:t>
            </a:r>
            <a:r>
              <a:rPr lang="ru-RU" altLang="ru-RU" sz="1800" b="1" dirty="0" smtClean="0">
                <a:solidFill>
                  <a:prstClr val="black"/>
                </a:solidFill>
                <a:latin typeface="Times New Roman" pitchFamily="18" charset="0"/>
                <a:cs typeface="Times New Roman" pitchFamily="18" charset="0"/>
              </a:rPr>
              <a:t> </a:t>
            </a:r>
            <a:r>
              <a:rPr lang="ru-RU" altLang="ru-RU" sz="1800" b="1" dirty="0" err="1" smtClean="0">
                <a:solidFill>
                  <a:prstClr val="black"/>
                </a:solidFill>
                <a:latin typeface="Times New Roman" pitchFamily="18" charset="0"/>
                <a:cs typeface="Times New Roman" pitchFamily="18" charset="0"/>
              </a:rPr>
              <a:t>біліктілігін</a:t>
            </a:r>
            <a:r>
              <a:rPr lang="ru-RU" altLang="ru-RU" sz="1800" b="1" dirty="0" smtClean="0">
                <a:solidFill>
                  <a:prstClr val="black"/>
                </a:solidFill>
                <a:latin typeface="Times New Roman" pitchFamily="18" charset="0"/>
                <a:cs typeface="Times New Roman" pitchFamily="18" charset="0"/>
              </a:rPr>
              <a:t> </a:t>
            </a:r>
            <a:r>
              <a:rPr lang="ru-RU" altLang="ru-RU" sz="1800" b="1" dirty="0" err="1" smtClean="0">
                <a:solidFill>
                  <a:prstClr val="black"/>
                </a:solidFill>
                <a:latin typeface="Times New Roman" pitchFamily="18" charset="0"/>
                <a:cs typeface="Times New Roman" pitchFamily="18" charset="0"/>
              </a:rPr>
              <a:t>арттыру</a:t>
            </a:r>
            <a:r>
              <a:rPr lang="ru-RU" altLang="ru-RU" sz="1800" dirty="0" smtClean="0">
                <a:solidFill>
                  <a:prstClr val="black"/>
                </a:solidFill>
                <a:latin typeface="Times New Roman" pitchFamily="18" charset="0"/>
                <a:cs typeface="Times New Roman" pitchFamily="18" charset="0"/>
              </a:rPr>
              <a:t>. </a:t>
            </a:r>
            <a:r>
              <a:rPr lang="ru-RU" altLang="ru-RU" sz="1800" dirty="0" err="1" smtClean="0">
                <a:solidFill>
                  <a:prstClr val="black"/>
                </a:solidFill>
                <a:latin typeface="Times New Roman" pitchFamily="18" charset="0"/>
                <a:cs typeface="Times New Roman" pitchFamily="18" charset="0"/>
              </a:rPr>
              <a:t>Қызметкерлер</a:t>
            </a:r>
            <a:r>
              <a:rPr lang="ru-RU" altLang="ru-RU" sz="1800" dirty="0" smtClean="0">
                <a:solidFill>
                  <a:prstClr val="black"/>
                </a:solidFill>
                <a:latin typeface="Times New Roman" pitchFamily="18" charset="0"/>
                <a:cs typeface="Times New Roman" pitchFamily="18" charset="0"/>
              </a:rPr>
              <a:t> 2019 </a:t>
            </a:r>
            <a:r>
              <a:rPr lang="ru-RU" altLang="ru-RU" sz="1800" dirty="0" err="1" smtClean="0">
                <a:solidFill>
                  <a:prstClr val="black"/>
                </a:solidFill>
                <a:latin typeface="Times New Roman" pitchFamily="18" charset="0"/>
                <a:cs typeface="Times New Roman" pitchFamily="18" charset="0"/>
              </a:rPr>
              <a:t>жылдың</a:t>
            </a:r>
            <a:r>
              <a:rPr lang="ru-RU" altLang="ru-RU" sz="1800" dirty="0" smtClean="0">
                <a:solidFill>
                  <a:prstClr val="black"/>
                </a:solidFill>
                <a:latin typeface="Times New Roman" pitchFamily="18" charset="0"/>
                <a:cs typeface="Times New Roman" pitchFamily="18" charset="0"/>
              </a:rPr>
              <a:t> 1-жартыжылдығында </a:t>
            </a:r>
            <a:r>
              <a:rPr lang="ru-RU" altLang="ru-RU" sz="1800" dirty="0" err="1" smtClean="0">
                <a:solidFill>
                  <a:prstClr val="black"/>
                </a:solidFill>
                <a:latin typeface="Times New Roman" pitchFamily="18" charset="0"/>
                <a:cs typeface="Times New Roman" pitchFamily="18" charset="0"/>
              </a:rPr>
              <a:t>жоспарға</a:t>
            </a:r>
            <a:r>
              <a:rPr lang="ru-RU" altLang="ru-RU" sz="1800" dirty="0" smtClean="0">
                <a:solidFill>
                  <a:prstClr val="black"/>
                </a:solidFill>
                <a:latin typeface="Times New Roman" pitchFamily="18" charset="0"/>
                <a:cs typeface="Times New Roman" pitchFamily="18" charset="0"/>
              </a:rPr>
              <a:t> </a:t>
            </a:r>
            <a:r>
              <a:rPr lang="ru-RU" altLang="ru-RU" sz="1800" dirty="0" err="1" smtClean="0">
                <a:solidFill>
                  <a:prstClr val="black"/>
                </a:solidFill>
                <a:latin typeface="Times New Roman" pitchFamily="18" charset="0"/>
                <a:cs typeface="Times New Roman" pitchFamily="18" charset="0"/>
              </a:rPr>
              <a:t>сәйкес</a:t>
            </a:r>
            <a:r>
              <a:rPr lang="ru-RU" altLang="ru-RU" sz="1800" dirty="0" smtClean="0">
                <a:solidFill>
                  <a:prstClr val="black"/>
                </a:solidFill>
                <a:latin typeface="Times New Roman" pitchFamily="18" charset="0"/>
                <a:cs typeface="Times New Roman" pitchFamily="18" charset="0"/>
              </a:rPr>
              <a:t> </a:t>
            </a:r>
            <a:r>
              <a:rPr lang="ru-RU" altLang="ru-RU" sz="1800" dirty="0" err="1" smtClean="0">
                <a:solidFill>
                  <a:prstClr val="black"/>
                </a:solidFill>
                <a:latin typeface="Times New Roman" pitchFamily="18" charset="0"/>
                <a:cs typeface="Times New Roman" pitchFamily="18" charset="0"/>
              </a:rPr>
              <a:t>оқытылды</a:t>
            </a:r>
            <a:r>
              <a:rPr lang="ru-RU" altLang="ru-RU" sz="1800" dirty="0" smtClean="0">
                <a:solidFill>
                  <a:prstClr val="black"/>
                </a:solidFill>
                <a:latin typeface="Times New Roman" pitchFamily="18" charset="0"/>
                <a:cs typeface="Times New Roman" pitchFamily="18" charset="0"/>
              </a:rPr>
              <a:t>.  </a:t>
            </a:r>
          </a:p>
          <a:p>
            <a:pPr algn="l" fontAlgn="auto">
              <a:spcBef>
                <a:spcPts val="100"/>
              </a:spcBef>
              <a:spcAft>
                <a:spcPts val="0"/>
              </a:spcAft>
              <a:buSzPct val="70000"/>
              <a:defRPr/>
            </a:pPr>
            <a:endParaRPr lang="ru-RU" altLang="ru-RU" sz="1600" dirty="0">
              <a:solidFill>
                <a:prstClr val="black"/>
              </a:solidFill>
              <a:latin typeface="Times New Roman" pitchFamily="18" charset="0"/>
              <a:cs typeface="Times New Roman" pitchFamily="18" charset="0"/>
            </a:endParaRPr>
          </a:p>
        </p:txBody>
      </p:sp>
      <p:graphicFrame>
        <p:nvGraphicFramePr>
          <p:cNvPr id="9" name="Таблица 8"/>
          <p:cNvGraphicFramePr>
            <a:graphicFrameLocks noGrp="1"/>
          </p:cNvGraphicFramePr>
          <p:nvPr>
            <p:extLst>
              <p:ext uri="{D42A27DB-BD31-4B8C-83A1-F6EECF244321}">
                <p14:modId xmlns:p14="http://schemas.microsoft.com/office/powerpoint/2010/main" val="1683288548"/>
              </p:ext>
            </p:extLst>
          </p:nvPr>
        </p:nvGraphicFramePr>
        <p:xfrm>
          <a:off x="583460" y="3098953"/>
          <a:ext cx="8106176" cy="2994342"/>
        </p:xfrm>
        <a:graphic>
          <a:graphicData uri="http://schemas.openxmlformats.org/drawingml/2006/table">
            <a:tbl>
              <a:tblPr firstRow="1" firstCol="1" bandRow="1">
                <a:tableStyleId>{5C22544A-7EE6-4342-B048-85BDC9FD1C3A}</a:tableStyleId>
              </a:tblPr>
              <a:tblGrid>
                <a:gridCol w="2078692"/>
                <a:gridCol w="964834"/>
                <a:gridCol w="1004305"/>
                <a:gridCol w="932569"/>
                <a:gridCol w="1147777"/>
                <a:gridCol w="1004305"/>
                <a:gridCol w="973694"/>
              </a:tblGrid>
              <a:tr h="1340958">
                <a:tc rowSpan="2">
                  <a:txBody>
                    <a:bodyPr/>
                    <a:lstStyle/>
                    <a:p>
                      <a:pPr algn="ctr">
                        <a:lnSpc>
                          <a:spcPct val="115000"/>
                        </a:lnSpc>
                        <a:spcAft>
                          <a:spcPts val="0"/>
                        </a:spcAft>
                      </a:pPr>
                      <a:r>
                        <a:rPr lang="ru-RU" sz="1200" kern="1200" dirty="0" smtClean="0">
                          <a:effectLst/>
                        </a:rPr>
                        <a:t>«</a:t>
                      </a:r>
                      <a:r>
                        <a:rPr lang="ru-RU" sz="1200" kern="1200" dirty="0" err="1" smtClean="0">
                          <a:effectLst/>
                        </a:rPr>
                        <a:t>ҚазМұнайТеңіз</a:t>
                      </a:r>
                      <a:r>
                        <a:rPr lang="ru-RU" sz="1200" kern="1200" dirty="0" smtClean="0">
                          <a:effectLst/>
                        </a:rPr>
                        <a:t>» ТМК ЖШС</a:t>
                      </a:r>
                      <a:endParaRPr lang="ru-RU" sz="1100" dirty="0">
                        <a:effectLst/>
                        <a:latin typeface="Calibri"/>
                        <a:ea typeface="Calibri"/>
                        <a:cs typeface="Times New Roman"/>
                      </a:endParaRPr>
                    </a:p>
                  </a:txBody>
                  <a:tcPr marL="67522" marR="67522" marT="0" marB="0" anchor="ctr"/>
                </a:tc>
                <a:tc gridSpan="2">
                  <a:txBody>
                    <a:bodyPr/>
                    <a:lstStyle/>
                    <a:p>
                      <a:pPr algn="ctr">
                        <a:lnSpc>
                          <a:spcPct val="115000"/>
                        </a:lnSpc>
                        <a:spcAft>
                          <a:spcPts val="0"/>
                        </a:spcAft>
                      </a:pPr>
                      <a:r>
                        <a:rPr lang="ru-RU" sz="1200" kern="1200" dirty="0" smtClean="0">
                          <a:effectLst/>
                        </a:rPr>
                        <a:t>«</a:t>
                      </a:r>
                      <a:r>
                        <a:rPr lang="ru-RU" sz="1200" kern="1200" dirty="0" err="1" smtClean="0">
                          <a:effectLst/>
                        </a:rPr>
                        <a:t>ҚазМұнайТеңіз</a:t>
                      </a:r>
                      <a:r>
                        <a:rPr lang="ru-RU" sz="1200" kern="1200" dirty="0" smtClean="0">
                          <a:effectLst/>
                        </a:rPr>
                        <a:t>» ТМК ЖШС</a:t>
                      </a:r>
                      <a:endParaRPr lang="ru-RU" sz="1100" dirty="0">
                        <a:effectLst/>
                        <a:latin typeface="+mn-lt"/>
                        <a:ea typeface="Calibri"/>
                        <a:cs typeface="Times New Roman"/>
                      </a:endParaRPr>
                    </a:p>
                  </a:txBody>
                  <a:tcPr marL="67522" marR="67522" marT="0" marB="0" anchor="ctr"/>
                </a:tc>
                <a:tc hMerge="1">
                  <a:txBody>
                    <a:bodyPr/>
                    <a:lstStyle/>
                    <a:p>
                      <a:endParaRPr lang="ru-RU"/>
                    </a:p>
                  </a:txBody>
                  <a:tcPr/>
                </a:tc>
                <a:tc gridSpan="2">
                  <a:txBody>
                    <a:bodyPr/>
                    <a:lstStyle/>
                    <a:p>
                      <a:pPr algn="ctr">
                        <a:lnSpc>
                          <a:spcPct val="115000"/>
                        </a:lnSpc>
                        <a:spcAft>
                          <a:spcPts val="0"/>
                        </a:spcAft>
                      </a:pPr>
                      <a:r>
                        <a:rPr lang="ru-RU" sz="1200" kern="1200" dirty="0" smtClean="0">
                          <a:effectLst/>
                        </a:rPr>
                        <a:t>"</a:t>
                      </a:r>
                      <a:r>
                        <a:rPr lang="ru-RU" sz="1200" kern="1200" dirty="0">
                          <a:effectLst/>
                        </a:rPr>
                        <a:t>Каспий Меруерты Оперейтинг Компани Б.В</a:t>
                      </a:r>
                      <a:r>
                        <a:rPr lang="ru-RU" sz="1200" kern="1200" dirty="0" smtClean="0">
                          <a:effectLst/>
                        </a:rPr>
                        <a:t>.» филиалы</a:t>
                      </a:r>
                      <a:endParaRPr lang="ru-RU" sz="1100" dirty="0">
                        <a:effectLst/>
                      </a:endParaRPr>
                    </a:p>
                    <a:p>
                      <a:pPr algn="ctr">
                        <a:lnSpc>
                          <a:spcPct val="115000"/>
                        </a:lnSpc>
                        <a:spcAft>
                          <a:spcPts val="0"/>
                        </a:spcAft>
                      </a:pPr>
                      <a:r>
                        <a:rPr lang="ru-RU" sz="1100" dirty="0">
                          <a:effectLst/>
                        </a:rPr>
                        <a:t> </a:t>
                      </a:r>
                      <a:endParaRPr lang="ru-RU" sz="1100" dirty="0">
                        <a:effectLst/>
                        <a:latin typeface="Calibri"/>
                        <a:ea typeface="Calibri"/>
                        <a:cs typeface="Times New Roman"/>
                      </a:endParaRPr>
                    </a:p>
                  </a:txBody>
                  <a:tcPr marL="67522" marR="67522" marT="0" marB="0" anchor="ctr"/>
                </a:tc>
                <a:tc hMerge="1">
                  <a:txBody>
                    <a:bodyPr/>
                    <a:lstStyle/>
                    <a:p>
                      <a:endParaRPr lang="ru-RU"/>
                    </a:p>
                  </a:txBody>
                  <a:tcPr/>
                </a:tc>
                <a:tc gridSpan="2">
                  <a:txBody>
                    <a:bodyPr/>
                    <a:lstStyle/>
                    <a:p>
                      <a:pPr algn="ctr">
                        <a:lnSpc>
                          <a:spcPct val="115000"/>
                        </a:lnSpc>
                        <a:spcAft>
                          <a:spcPts val="0"/>
                        </a:spcAft>
                      </a:pPr>
                      <a:r>
                        <a:rPr lang="ru-RU" sz="1200" kern="1200" dirty="0" err="1" smtClean="0">
                          <a:effectLst/>
                        </a:rPr>
                        <a:t>Барлық</a:t>
                      </a:r>
                      <a:r>
                        <a:rPr lang="ru-RU" sz="1200" kern="1200" dirty="0" smtClean="0">
                          <a:effectLst/>
                        </a:rPr>
                        <a:t> </a:t>
                      </a:r>
                      <a:r>
                        <a:rPr lang="ru-RU" sz="1200" kern="1200" dirty="0" err="1" smtClean="0">
                          <a:effectLst/>
                        </a:rPr>
                        <a:t>орындалғаны</a:t>
                      </a:r>
                      <a:endParaRPr lang="ru-RU" sz="1100" dirty="0">
                        <a:effectLst/>
                      </a:endParaRPr>
                    </a:p>
                    <a:p>
                      <a:pPr algn="ctr">
                        <a:lnSpc>
                          <a:spcPct val="115000"/>
                        </a:lnSpc>
                        <a:spcAft>
                          <a:spcPts val="0"/>
                        </a:spcAft>
                      </a:pPr>
                      <a:r>
                        <a:rPr lang="ru-RU" sz="1200" dirty="0">
                          <a:effectLst/>
                        </a:rPr>
                        <a:t> </a:t>
                      </a:r>
                      <a:endParaRPr lang="ru-RU" sz="1100" dirty="0">
                        <a:effectLst/>
                        <a:latin typeface="Calibri"/>
                        <a:ea typeface="Calibri"/>
                        <a:cs typeface="Times New Roman"/>
                      </a:endParaRPr>
                    </a:p>
                  </a:txBody>
                  <a:tcPr marL="67522" marR="67522" marT="0" marB="0" anchor="ctr"/>
                </a:tc>
                <a:tc hMerge="1">
                  <a:txBody>
                    <a:bodyPr/>
                    <a:lstStyle/>
                    <a:p>
                      <a:endParaRPr lang="ru-RU"/>
                    </a:p>
                  </a:txBody>
                  <a:tcPr/>
                </a:tc>
              </a:tr>
              <a:tr h="236199">
                <a:tc vMerge="1">
                  <a:txBody>
                    <a:bodyPr/>
                    <a:lstStyle/>
                    <a:p>
                      <a:endParaRPr lang="ru-RU"/>
                    </a:p>
                  </a:txBody>
                  <a:tcPr/>
                </a:tc>
                <a:tc>
                  <a:txBody>
                    <a:bodyPr/>
                    <a:lstStyle/>
                    <a:p>
                      <a:pPr algn="ctr">
                        <a:lnSpc>
                          <a:spcPct val="115000"/>
                        </a:lnSpc>
                        <a:spcAft>
                          <a:spcPts val="0"/>
                        </a:spcAft>
                      </a:pPr>
                      <a:r>
                        <a:rPr lang="kk-KZ" sz="1200" kern="1200" dirty="0" smtClean="0">
                          <a:effectLst/>
                          <a:latin typeface="+mn-lt"/>
                          <a:ea typeface="+mn-ea"/>
                          <a:cs typeface="+mn-cs"/>
                        </a:rPr>
                        <a:t>жоспар</a:t>
                      </a:r>
                      <a:endParaRPr lang="ru-RU" sz="11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200" kern="1200" dirty="0" err="1" smtClean="0">
                          <a:effectLst/>
                        </a:rPr>
                        <a:t>нақты</a:t>
                      </a:r>
                      <a:endParaRPr lang="ru-RU" sz="11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kk-KZ" sz="1200" kern="1200" dirty="0" smtClean="0">
                          <a:effectLst/>
                          <a:latin typeface="+mn-lt"/>
                          <a:ea typeface="+mn-ea"/>
                          <a:cs typeface="+mn-cs"/>
                        </a:rPr>
                        <a:t>жоспар</a:t>
                      </a:r>
                      <a:endParaRPr lang="ru-RU" sz="11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200" kern="1200" dirty="0" err="1" smtClean="0">
                          <a:effectLst/>
                        </a:rPr>
                        <a:t>нақты</a:t>
                      </a:r>
                      <a:endParaRPr lang="ru-RU" sz="11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kk-KZ" sz="1200" kern="1200" dirty="0" smtClean="0">
                          <a:effectLst/>
                          <a:latin typeface="+mn-lt"/>
                          <a:ea typeface="+mn-ea"/>
                          <a:cs typeface="+mn-cs"/>
                        </a:rPr>
                        <a:t>жоспар</a:t>
                      </a:r>
                      <a:endParaRPr lang="ru-RU" sz="11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200" kern="1200" dirty="0" err="1" smtClean="0">
                          <a:effectLst/>
                        </a:rPr>
                        <a:t>нақты</a:t>
                      </a:r>
                      <a:endParaRPr lang="ru-RU" sz="1100" dirty="0">
                        <a:effectLst/>
                        <a:latin typeface="Calibri"/>
                        <a:ea typeface="Calibri"/>
                        <a:cs typeface="Times New Roman"/>
                      </a:endParaRPr>
                    </a:p>
                  </a:txBody>
                  <a:tcPr marL="67522" marR="67522" marT="0" marB="0" anchor="ctr"/>
                </a:tc>
              </a:tr>
              <a:tr h="472395">
                <a:tc>
                  <a:txBody>
                    <a:bodyPr/>
                    <a:lstStyle/>
                    <a:p>
                      <a:pPr>
                        <a:lnSpc>
                          <a:spcPct val="115000"/>
                        </a:lnSpc>
                        <a:spcAft>
                          <a:spcPts val="0"/>
                        </a:spcAft>
                      </a:pPr>
                      <a:r>
                        <a:rPr lang="ru-RU" sz="1200" kern="1200" dirty="0" err="1" smtClean="0">
                          <a:effectLst/>
                        </a:rPr>
                        <a:t>Жұмсалған</a:t>
                      </a:r>
                      <a:r>
                        <a:rPr lang="ru-RU" sz="1200" kern="1200" dirty="0" smtClean="0">
                          <a:effectLst/>
                        </a:rPr>
                        <a:t> </a:t>
                      </a:r>
                      <a:r>
                        <a:rPr lang="ru-RU" sz="1200" kern="1200" dirty="0" err="1" smtClean="0">
                          <a:effectLst/>
                        </a:rPr>
                        <a:t>қаражат</a:t>
                      </a:r>
                      <a:r>
                        <a:rPr lang="ru-RU" sz="1200" kern="1200" dirty="0" smtClean="0">
                          <a:effectLst/>
                        </a:rPr>
                        <a:t> (</a:t>
                      </a:r>
                      <a:r>
                        <a:rPr lang="ru-RU" sz="1200" kern="1200" dirty="0" err="1" smtClean="0">
                          <a:effectLst/>
                        </a:rPr>
                        <a:t>мың</a:t>
                      </a:r>
                      <a:r>
                        <a:rPr lang="ru-RU" sz="1200" kern="1200" baseline="0" dirty="0" smtClean="0">
                          <a:effectLst/>
                        </a:rPr>
                        <a:t> </a:t>
                      </a:r>
                      <a:r>
                        <a:rPr lang="ru-RU" sz="1200" kern="1200" dirty="0" smtClean="0">
                          <a:effectLst/>
                        </a:rPr>
                        <a:t>тенге)  </a:t>
                      </a:r>
                      <a:endParaRPr lang="ru-RU" sz="11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6 580</a:t>
                      </a:r>
                      <a:endParaRPr lang="ru-RU" sz="14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mn-lt"/>
                          <a:ea typeface="Calibri"/>
                          <a:cs typeface="Times New Roman"/>
                        </a:rPr>
                        <a:t>4 249</a:t>
                      </a:r>
                      <a:endParaRPr lang="ru-RU" sz="14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 2 840</a:t>
                      </a:r>
                      <a:endParaRPr lang="ru-RU" sz="14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2 023</a:t>
                      </a:r>
                      <a:endParaRPr lang="ru-RU" sz="14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9 420</a:t>
                      </a:r>
                      <a:endParaRPr lang="ru-RU" sz="14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6 272</a:t>
                      </a:r>
                      <a:endParaRPr lang="ru-RU" sz="1400" dirty="0">
                        <a:effectLst/>
                        <a:latin typeface="Calibri"/>
                        <a:ea typeface="Calibri"/>
                        <a:cs typeface="Times New Roman"/>
                      </a:endParaRPr>
                    </a:p>
                  </a:txBody>
                  <a:tcPr marL="67522" marR="67522" marT="0" marB="0" anchor="ctr"/>
                </a:tc>
              </a:tr>
              <a:tr h="472395">
                <a:tc>
                  <a:txBody>
                    <a:bodyPr/>
                    <a:lstStyle/>
                    <a:p>
                      <a:pPr>
                        <a:lnSpc>
                          <a:spcPct val="115000"/>
                        </a:lnSpc>
                        <a:spcAft>
                          <a:spcPts val="0"/>
                        </a:spcAft>
                      </a:pPr>
                      <a:r>
                        <a:rPr lang="ru-RU" sz="1200" kern="1200" dirty="0" err="1" smtClean="0">
                          <a:effectLst/>
                        </a:rPr>
                        <a:t>Оқытылған</a:t>
                      </a:r>
                      <a:r>
                        <a:rPr lang="ru-RU" sz="1200" kern="1200" dirty="0" smtClean="0">
                          <a:effectLst/>
                        </a:rPr>
                        <a:t> </a:t>
                      </a:r>
                      <a:r>
                        <a:rPr lang="ru-RU" sz="1200" kern="1200" dirty="0" err="1" smtClean="0">
                          <a:effectLst/>
                        </a:rPr>
                        <a:t>адам</a:t>
                      </a:r>
                      <a:r>
                        <a:rPr lang="ru-RU" sz="1200" kern="1200" baseline="0" dirty="0" smtClean="0">
                          <a:effectLst/>
                        </a:rPr>
                        <a:t> саны </a:t>
                      </a:r>
                      <a:endParaRPr lang="ru-RU" sz="11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13</a:t>
                      </a:r>
                      <a:endParaRPr lang="ru-RU" sz="14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9</a:t>
                      </a:r>
                      <a:endParaRPr lang="ru-RU" sz="14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4</a:t>
                      </a:r>
                      <a:endParaRPr lang="ru-RU" sz="14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3</a:t>
                      </a:r>
                      <a:endParaRPr lang="ru-RU" sz="14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17</a:t>
                      </a:r>
                      <a:endParaRPr lang="ru-RU" sz="14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12</a:t>
                      </a:r>
                      <a:endParaRPr lang="ru-RU" sz="1400" dirty="0">
                        <a:effectLst/>
                        <a:latin typeface="Calibri"/>
                        <a:ea typeface="Calibri"/>
                        <a:cs typeface="Times New Roman"/>
                      </a:endParaRPr>
                    </a:p>
                  </a:txBody>
                  <a:tcPr marL="67522" marR="67522" marT="0" marB="0" anchor="ctr"/>
                </a:tc>
              </a:tr>
              <a:tr h="472395">
                <a:tc>
                  <a:txBody>
                    <a:bodyPr/>
                    <a:lstStyle/>
                    <a:p>
                      <a:pPr>
                        <a:lnSpc>
                          <a:spcPct val="115000"/>
                        </a:lnSpc>
                        <a:spcAft>
                          <a:spcPts val="0"/>
                        </a:spcAft>
                      </a:pPr>
                      <a:r>
                        <a:rPr lang="ru-RU" sz="1200" kern="1200" dirty="0" smtClean="0">
                          <a:effectLst/>
                        </a:rPr>
                        <a:t>Семинар</a:t>
                      </a:r>
                      <a:r>
                        <a:rPr lang="ru-RU" sz="1200" kern="1200" baseline="0" dirty="0" smtClean="0">
                          <a:effectLst/>
                        </a:rPr>
                        <a:t> саны </a:t>
                      </a:r>
                      <a:r>
                        <a:rPr lang="ru-RU" sz="1200" kern="1200" dirty="0" smtClean="0">
                          <a:effectLst/>
                        </a:rPr>
                        <a:t>(дана)</a:t>
                      </a:r>
                      <a:endParaRPr lang="ru-RU" sz="11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13</a:t>
                      </a:r>
                      <a:endParaRPr lang="ru-RU" sz="14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9</a:t>
                      </a:r>
                      <a:endParaRPr lang="ru-RU" sz="14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4</a:t>
                      </a:r>
                      <a:endParaRPr lang="ru-RU" sz="14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3</a:t>
                      </a:r>
                      <a:endParaRPr lang="ru-RU" sz="1400" dirty="0">
                        <a:effectLst/>
                        <a:latin typeface="Calibri"/>
                        <a:ea typeface="Calibri"/>
                        <a:cs typeface="Times New Roman"/>
                      </a:endParaRPr>
                    </a:p>
                  </a:txBody>
                  <a:tcPr marL="67522" marR="67522" marT="0" marB="0" anchor="ctr"/>
                </a:tc>
                <a:tc>
                  <a:txBody>
                    <a:bodyPr/>
                    <a:lstStyle/>
                    <a:p>
                      <a:pPr algn="ctr">
                        <a:lnSpc>
                          <a:spcPct val="115000"/>
                        </a:lnSpc>
                        <a:spcAft>
                          <a:spcPts val="0"/>
                        </a:spcAft>
                      </a:pPr>
                      <a:r>
                        <a:rPr lang="ru-RU" sz="1400" dirty="0" smtClean="0">
                          <a:effectLst/>
                          <a:latin typeface="Calibri"/>
                          <a:ea typeface="Calibri"/>
                          <a:cs typeface="Times New Roman"/>
                        </a:rPr>
                        <a:t>17</a:t>
                      </a:r>
                      <a:endParaRPr lang="ru-RU" sz="1400" dirty="0">
                        <a:effectLst/>
                        <a:latin typeface="Calibri"/>
                        <a:ea typeface="Calibri"/>
                        <a:cs typeface="Times New Roman"/>
                      </a:endParaRPr>
                    </a:p>
                  </a:txBody>
                  <a:tcPr marL="67522" marR="67522" marT="0" marB="0" anchor="ctr"/>
                </a:tc>
                <a:tc>
                  <a:txBody>
                    <a:bodyPr/>
                    <a:lstStyle/>
                    <a:p>
                      <a:pPr marL="0" algn="ctr" defTabSz="914400" rtl="0" eaLnBrk="1" latinLnBrk="0" hangingPunct="1">
                        <a:lnSpc>
                          <a:spcPct val="115000"/>
                        </a:lnSpc>
                        <a:spcAft>
                          <a:spcPts val="0"/>
                        </a:spcAft>
                      </a:pPr>
                      <a:r>
                        <a:rPr lang="ru-RU" sz="1400" kern="1200" dirty="0" smtClean="0">
                          <a:solidFill>
                            <a:schemeClr val="dk1"/>
                          </a:solidFill>
                          <a:effectLst/>
                          <a:latin typeface="+mn-lt"/>
                          <a:ea typeface="+mn-ea"/>
                          <a:cs typeface="+mn-cs"/>
                        </a:rPr>
                        <a:t>12</a:t>
                      </a:r>
                      <a:endParaRPr lang="ru-RU" sz="1400" kern="1200" dirty="0">
                        <a:solidFill>
                          <a:schemeClr val="dk1"/>
                        </a:solidFill>
                        <a:effectLst/>
                        <a:latin typeface="+mn-lt"/>
                        <a:ea typeface="+mn-ea"/>
                        <a:cs typeface="+mn-cs"/>
                      </a:endParaRPr>
                    </a:p>
                  </a:txBody>
                  <a:tcPr marL="67522" marR="67522" marT="0" marB="0" anchor="ctr"/>
                </a:tc>
              </a:tr>
            </a:tbl>
          </a:graphicData>
        </a:graphic>
      </p:graphicFrame>
    </p:spTree>
    <p:extLst>
      <p:ext uri="{BB962C8B-B14F-4D97-AF65-F5344CB8AC3E}">
        <p14:creationId xmlns:p14="http://schemas.microsoft.com/office/powerpoint/2010/main" val="2699040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3" y="2708920"/>
            <a:ext cx="2011363" cy="4129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Объект 2"/>
          <p:cNvSpPr>
            <a:spLocks noGrp="1"/>
          </p:cNvSpPr>
          <p:nvPr>
            <p:ph idx="1"/>
          </p:nvPr>
        </p:nvSpPr>
        <p:spPr>
          <a:xfrm>
            <a:off x="539552" y="721974"/>
            <a:ext cx="8154062" cy="1770922"/>
          </a:xfrm>
        </p:spPr>
        <p:txBody>
          <a:bodyPr rtlCol="0">
            <a:noAutofit/>
          </a:bodyPr>
          <a:lstStyle/>
          <a:p>
            <a:pPr marL="0" lvl="0" indent="0" algn="just">
              <a:buNone/>
            </a:pPr>
            <a:r>
              <a:rPr lang="ru-RU" sz="1800" dirty="0">
                <a:solidFill>
                  <a:prstClr val="black"/>
                </a:solidFill>
                <a:latin typeface="Times New Roman" panose="02020603050405020304" pitchFamily="18" charset="0"/>
                <a:cs typeface="Times New Roman" panose="02020603050405020304" pitchFamily="18" charset="0"/>
              </a:rPr>
              <a:t> </a:t>
            </a:r>
            <a:r>
              <a:rPr lang="ru-RU" sz="1800" dirty="0" smtClean="0">
                <a:solidFill>
                  <a:prstClr val="black"/>
                </a:solidFill>
                <a:latin typeface="Times New Roman" panose="02020603050405020304" pitchFamily="18" charset="0"/>
                <a:cs typeface="Times New Roman" panose="02020603050405020304" pitchFamily="18" charset="0"/>
              </a:rPr>
              <a:t>    2019 </a:t>
            </a:r>
            <a:r>
              <a:rPr lang="ru-RU" sz="1800" dirty="0" err="1" smtClean="0">
                <a:solidFill>
                  <a:prstClr val="black"/>
                </a:solidFill>
                <a:latin typeface="Times New Roman" panose="02020603050405020304" pitchFamily="18" charset="0"/>
                <a:cs typeface="Times New Roman" panose="02020603050405020304" pitchFamily="18" charset="0"/>
              </a:rPr>
              <a:t>жылдың</a:t>
            </a:r>
            <a:r>
              <a:rPr lang="ru-RU" sz="1800" dirty="0" smtClean="0">
                <a:solidFill>
                  <a:prstClr val="black"/>
                </a:solidFill>
                <a:latin typeface="Times New Roman" panose="02020603050405020304" pitchFamily="18" charset="0"/>
                <a:cs typeface="Times New Roman" panose="02020603050405020304" pitchFamily="18" charset="0"/>
              </a:rPr>
              <a:t> 1-жартыжылдығының </a:t>
            </a:r>
            <a:r>
              <a:rPr lang="ru-RU" sz="1800" dirty="0" err="1" smtClean="0">
                <a:solidFill>
                  <a:prstClr val="black"/>
                </a:solidFill>
                <a:latin typeface="Times New Roman" panose="02020603050405020304" pitchFamily="18" charset="0"/>
                <a:cs typeface="Times New Roman" panose="02020603050405020304" pitchFamily="18" charset="0"/>
              </a:rPr>
              <a:t>қорытындысы</a:t>
            </a:r>
            <a:r>
              <a:rPr lang="ru-RU" sz="1800" dirty="0" smtClean="0">
                <a:solidFill>
                  <a:prstClr val="black"/>
                </a:solidFill>
                <a:latin typeface="Times New Roman" panose="02020603050405020304" pitchFamily="18" charset="0"/>
                <a:cs typeface="Times New Roman" panose="02020603050405020304" pitchFamily="18" charset="0"/>
              </a:rPr>
              <a:t> </a:t>
            </a:r>
            <a:r>
              <a:rPr lang="ru-RU" sz="1800" dirty="0" err="1" smtClean="0">
                <a:solidFill>
                  <a:prstClr val="black"/>
                </a:solidFill>
                <a:latin typeface="Times New Roman" panose="02020603050405020304" pitchFamily="18" charset="0"/>
                <a:cs typeface="Times New Roman" panose="02020603050405020304" pitchFamily="18" charset="0"/>
              </a:rPr>
              <a:t>бойынша</a:t>
            </a:r>
            <a:r>
              <a:rPr lang="ru-RU" sz="1800" dirty="0" smtClean="0">
                <a:solidFill>
                  <a:prstClr val="black"/>
                </a:solidFill>
                <a:latin typeface="Times New Roman" panose="02020603050405020304" pitchFamily="18" charset="0"/>
                <a:cs typeface="Times New Roman" panose="02020603050405020304" pitchFamily="18" charset="0"/>
              </a:rPr>
              <a:t> ҚМТ-дан </a:t>
            </a:r>
            <a:r>
              <a:rPr lang="ru-RU" sz="1800" dirty="0" err="1" smtClean="0">
                <a:solidFill>
                  <a:prstClr val="black"/>
                </a:solidFill>
                <a:latin typeface="Times New Roman" panose="02020603050405020304" pitchFamily="18" charset="0"/>
                <a:cs typeface="Times New Roman" panose="02020603050405020304" pitchFamily="18" charset="0"/>
              </a:rPr>
              <a:t>жұмыстан</a:t>
            </a:r>
            <a:r>
              <a:rPr lang="ru-RU" sz="1800" dirty="0" smtClean="0">
                <a:solidFill>
                  <a:prstClr val="black"/>
                </a:solidFill>
                <a:latin typeface="Times New Roman" panose="02020603050405020304" pitchFamily="18" charset="0"/>
                <a:cs typeface="Times New Roman" panose="02020603050405020304" pitchFamily="18" charset="0"/>
              </a:rPr>
              <a:t> </a:t>
            </a:r>
            <a:r>
              <a:rPr lang="ru-RU" sz="1800" dirty="0" err="1" smtClean="0">
                <a:solidFill>
                  <a:prstClr val="black"/>
                </a:solidFill>
                <a:latin typeface="Times New Roman" panose="02020603050405020304" pitchFamily="18" charset="0"/>
                <a:cs typeface="Times New Roman" panose="02020603050405020304" pitchFamily="18" charset="0"/>
              </a:rPr>
              <a:t>босатылған</a:t>
            </a:r>
            <a:r>
              <a:rPr lang="ru-RU" sz="1800" dirty="0" smtClean="0">
                <a:solidFill>
                  <a:prstClr val="black"/>
                </a:solidFill>
                <a:latin typeface="Times New Roman" panose="02020603050405020304" pitchFamily="18" charset="0"/>
                <a:cs typeface="Times New Roman" panose="02020603050405020304" pitchFamily="18" charset="0"/>
              </a:rPr>
              <a:t> </a:t>
            </a:r>
            <a:r>
              <a:rPr lang="ru-RU" sz="1800" dirty="0" err="1" smtClean="0">
                <a:solidFill>
                  <a:prstClr val="black"/>
                </a:solidFill>
                <a:latin typeface="Times New Roman" panose="02020603050405020304" pitchFamily="18" charset="0"/>
                <a:cs typeface="Times New Roman" panose="02020603050405020304" pitchFamily="18" charset="0"/>
              </a:rPr>
              <a:t>адам</a:t>
            </a:r>
            <a:r>
              <a:rPr lang="ru-RU" sz="1800" dirty="0" smtClean="0">
                <a:solidFill>
                  <a:prstClr val="black"/>
                </a:solidFill>
                <a:latin typeface="Times New Roman" panose="02020603050405020304" pitchFamily="18" charset="0"/>
                <a:cs typeface="Times New Roman" panose="02020603050405020304" pitchFamily="18" charset="0"/>
              </a:rPr>
              <a:t> </a:t>
            </a:r>
            <a:r>
              <a:rPr lang="ru-RU" sz="1800" dirty="0" err="1" smtClean="0">
                <a:solidFill>
                  <a:prstClr val="black"/>
                </a:solidFill>
                <a:latin typeface="Times New Roman" panose="02020603050405020304" pitchFamily="18" charset="0"/>
                <a:cs typeface="Times New Roman" panose="02020603050405020304" pitchFamily="18" charset="0"/>
              </a:rPr>
              <a:t>болған</a:t>
            </a:r>
            <a:r>
              <a:rPr lang="ru-RU" sz="1800" dirty="0" smtClean="0">
                <a:solidFill>
                  <a:prstClr val="black"/>
                </a:solidFill>
                <a:latin typeface="Times New Roman" panose="02020603050405020304" pitchFamily="18" charset="0"/>
                <a:cs typeface="Times New Roman" panose="02020603050405020304" pitchFamily="18" charset="0"/>
              </a:rPr>
              <a:t> </a:t>
            </a:r>
            <a:r>
              <a:rPr lang="ru-RU" sz="1800" dirty="0" err="1" smtClean="0">
                <a:solidFill>
                  <a:prstClr val="black"/>
                </a:solidFill>
                <a:latin typeface="Times New Roman" panose="02020603050405020304" pitchFamily="18" charset="0"/>
                <a:cs typeface="Times New Roman" panose="02020603050405020304" pitchFamily="18" charset="0"/>
              </a:rPr>
              <a:t>жоқ</a:t>
            </a:r>
            <a:r>
              <a:rPr lang="ru-RU" sz="1800" dirty="0" smtClean="0">
                <a:solidFill>
                  <a:prstClr val="black"/>
                </a:solidFill>
                <a:latin typeface="Times New Roman" panose="02020603050405020304" pitchFamily="18" charset="0"/>
                <a:cs typeface="Times New Roman" panose="02020603050405020304" pitchFamily="18" charset="0"/>
              </a:rPr>
              <a:t>. </a:t>
            </a:r>
            <a:r>
              <a:rPr lang="ru-RU" sz="1800" dirty="0" err="1" smtClean="0">
                <a:solidFill>
                  <a:prstClr val="black"/>
                </a:solidFill>
                <a:latin typeface="Times New Roman" panose="02020603050405020304" pitchFamily="18" charset="0"/>
                <a:cs typeface="Times New Roman" panose="02020603050405020304" pitchFamily="18" charset="0"/>
              </a:rPr>
              <a:t>Бұл</a:t>
            </a:r>
            <a:r>
              <a:rPr lang="ru-RU" sz="1800" dirty="0" smtClean="0">
                <a:solidFill>
                  <a:prstClr val="black"/>
                </a:solidFill>
                <a:latin typeface="Times New Roman" panose="02020603050405020304" pitchFamily="18" charset="0"/>
                <a:cs typeface="Times New Roman" panose="02020603050405020304" pitchFamily="18" charset="0"/>
              </a:rPr>
              <a:t> </a:t>
            </a:r>
            <a:r>
              <a:rPr lang="ru-RU" sz="1800" dirty="0" err="1" smtClean="0">
                <a:solidFill>
                  <a:prstClr val="black"/>
                </a:solidFill>
                <a:latin typeface="Times New Roman" panose="02020603050405020304" pitchFamily="18" charset="0"/>
                <a:cs typeface="Times New Roman" panose="02020603050405020304" pitchFamily="18" charset="0"/>
              </a:rPr>
              <a:t>кезеңдегі</a:t>
            </a:r>
            <a:r>
              <a:rPr lang="ru-RU" sz="1800" dirty="0" smtClean="0">
                <a:solidFill>
                  <a:prstClr val="black"/>
                </a:solidFill>
                <a:latin typeface="Times New Roman" panose="02020603050405020304" pitchFamily="18" charset="0"/>
                <a:cs typeface="Times New Roman" panose="02020603050405020304" pitchFamily="18" charset="0"/>
              </a:rPr>
              <a:t> </a:t>
            </a:r>
            <a:r>
              <a:rPr lang="ru-RU" sz="1800" dirty="0" err="1" smtClean="0">
                <a:solidFill>
                  <a:prstClr val="black"/>
                </a:solidFill>
                <a:latin typeface="Times New Roman" panose="02020603050405020304" pitchFamily="18" charset="0"/>
                <a:cs typeface="Times New Roman" panose="02020603050405020304" pitchFamily="18" charset="0"/>
              </a:rPr>
              <a:t>кадрлардың</a:t>
            </a:r>
            <a:r>
              <a:rPr lang="ru-RU" sz="1800" dirty="0" smtClean="0">
                <a:solidFill>
                  <a:prstClr val="black"/>
                </a:solidFill>
                <a:latin typeface="Times New Roman" panose="02020603050405020304" pitchFamily="18" charset="0"/>
                <a:cs typeface="Times New Roman" panose="02020603050405020304" pitchFamily="18" charset="0"/>
              </a:rPr>
              <a:t> </a:t>
            </a:r>
            <a:r>
              <a:rPr lang="ru-RU" sz="1800" dirty="0" err="1" smtClean="0">
                <a:solidFill>
                  <a:prstClr val="black"/>
                </a:solidFill>
                <a:latin typeface="Times New Roman" panose="02020603050405020304" pitchFamily="18" charset="0"/>
                <a:cs typeface="Times New Roman" panose="02020603050405020304" pitchFamily="18" charset="0"/>
              </a:rPr>
              <a:t>ауысуы</a:t>
            </a:r>
            <a:r>
              <a:rPr lang="ru-RU" sz="1800" dirty="0" smtClean="0">
                <a:solidFill>
                  <a:prstClr val="black"/>
                </a:solidFill>
                <a:latin typeface="Times New Roman" panose="02020603050405020304" pitchFamily="18" charset="0"/>
                <a:cs typeface="Times New Roman" panose="02020603050405020304" pitchFamily="18" charset="0"/>
              </a:rPr>
              <a:t> 0</a:t>
            </a:r>
            <a:r>
              <a:rPr lang="en-US" sz="1800" dirty="0" smtClean="0">
                <a:solidFill>
                  <a:prstClr val="black"/>
                </a:solidFill>
                <a:latin typeface="Times New Roman" panose="02020603050405020304" pitchFamily="18" charset="0"/>
                <a:cs typeface="Times New Roman" panose="02020603050405020304" pitchFamily="18" charset="0"/>
              </a:rPr>
              <a:t>% </a:t>
            </a:r>
            <a:r>
              <a:rPr lang="ru-RU" sz="1800" dirty="0" err="1" smtClean="0">
                <a:solidFill>
                  <a:prstClr val="black"/>
                </a:solidFill>
                <a:latin typeface="Times New Roman" panose="02020603050405020304" pitchFamily="18" charset="0"/>
                <a:cs typeface="Times New Roman" panose="02020603050405020304" pitchFamily="18" charset="0"/>
              </a:rPr>
              <a:t>құрады</a:t>
            </a:r>
            <a:r>
              <a:rPr lang="ru-RU" sz="1800" dirty="0" smtClean="0">
                <a:solidFill>
                  <a:prstClr val="black"/>
                </a:solidFill>
                <a:latin typeface="Times New Roman" panose="02020603050405020304" pitchFamily="18" charset="0"/>
                <a:cs typeface="Times New Roman" panose="02020603050405020304" pitchFamily="18" charset="0"/>
              </a:rPr>
              <a:t>.  </a:t>
            </a:r>
            <a:endParaRPr lang="ru-RU" sz="1800" dirty="0">
              <a:solidFill>
                <a:prstClr val="black"/>
              </a:solidFill>
              <a:latin typeface="Times New Roman" panose="02020603050405020304" pitchFamily="18" charset="0"/>
              <a:cs typeface="Times New Roman" panose="02020603050405020304" pitchFamily="18" charset="0"/>
            </a:endParaRPr>
          </a:p>
          <a:p>
            <a:pPr marL="0" lvl="0" indent="0">
              <a:buNone/>
            </a:pPr>
            <a:r>
              <a:rPr lang="ru-RU" sz="1800" dirty="0">
                <a:solidFill>
                  <a:prstClr val="black"/>
                </a:solidFill>
                <a:latin typeface="Times New Roman" panose="02020603050405020304" pitchFamily="18" charset="0"/>
                <a:cs typeface="Times New Roman" panose="02020603050405020304" pitchFamily="18" charset="0"/>
              </a:rPr>
              <a:t>      </a:t>
            </a:r>
            <a:endParaRPr lang="ru-RU" sz="1800" dirty="0" smtClean="0">
              <a:latin typeface="Times New Roman" panose="02020603050405020304" pitchFamily="18" charset="0"/>
              <a:cs typeface="Times New Roman" panose="02020603050405020304" pitchFamily="18" charset="0"/>
            </a:endParaRPr>
          </a:p>
        </p:txBody>
      </p:sp>
      <p:sp>
        <p:nvSpPr>
          <p:cNvPr id="6" name="Заголовок 1"/>
          <p:cNvSpPr txBox="1">
            <a:spLocks/>
          </p:cNvSpPr>
          <p:nvPr/>
        </p:nvSpPr>
        <p:spPr>
          <a:xfrm>
            <a:off x="0" y="0"/>
            <a:ext cx="9144000" cy="576263"/>
          </a:xfrm>
          <a:prstGeom prst="rect">
            <a:avLst/>
          </a:prstGeom>
          <a:gradFill flip="none" rotWithShape="1">
            <a:gsLst>
              <a:gs pos="0">
                <a:schemeClr val="accent1">
                  <a:lumMod val="20000"/>
                  <a:lumOff val="80000"/>
                  <a:alpha val="98000"/>
                </a:schemeClr>
              </a:gs>
              <a:gs pos="25000">
                <a:schemeClr val="accent1">
                  <a:lumMod val="20000"/>
                  <a:lumOff val="80000"/>
                </a:schemeClr>
              </a:gs>
              <a:gs pos="88000">
                <a:srgbClr val="0087E6">
                  <a:lumMod val="46000"/>
                  <a:lumOff val="54000"/>
                  <a:alpha val="38000"/>
                </a:srgbClr>
              </a:gs>
              <a:gs pos="100000">
                <a:srgbClr val="005CBF"/>
              </a:gs>
            </a:gsLst>
            <a:lin ang="6000000" scaled="0"/>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ru-RU"/>
            </a:defPPr>
            <a:lvl1pPr algn="ctr" fontAlgn="auto">
              <a:spcAft>
                <a:spcPts val="0"/>
              </a:spcAft>
              <a:defRPr sz="2400" b="1">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ru-RU" dirty="0">
                <a:solidFill>
                  <a:prstClr val="black"/>
                </a:solidFill>
              </a:rPr>
              <a:t>   </a:t>
            </a:r>
            <a:r>
              <a:rPr lang="ru-RU" dirty="0" err="1" smtClean="0">
                <a:solidFill>
                  <a:prstClr val="black"/>
                </a:solidFill>
              </a:rPr>
              <a:t>Кадрлар</a:t>
            </a:r>
            <a:r>
              <a:rPr lang="ru-RU" dirty="0" smtClean="0">
                <a:solidFill>
                  <a:prstClr val="black"/>
                </a:solidFill>
              </a:rPr>
              <a:t> </a:t>
            </a:r>
            <a:r>
              <a:rPr lang="ru-RU" dirty="0" err="1" smtClean="0">
                <a:solidFill>
                  <a:prstClr val="black"/>
                </a:solidFill>
              </a:rPr>
              <a:t>қозғалысы</a:t>
            </a:r>
            <a:endParaRPr lang="ru-RU" dirty="0">
              <a:solidFill>
                <a:prstClr val="black"/>
              </a:solidFill>
            </a:endParaRPr>
          </a:p>
        </p:txBody>
      </p:sp>
      <p:sp>
        <p:nvSpPr>
          <p:cNvPr id="14" name="Номер слайда 15"/>
          <p:cNvSpPr>
            <a:spLocks noGrp="1"/>
          </p:cNvSpPr>
          <p:nvPr>
            <p:ph type="sldNum" sz="quarter" idx="12"/>
          </p:nvPr>
        </p:nvSpPr>
        <p:spPr>
          <a:xfrm>
            <a:off x="6759575" y="6356350"/>
            <a:ext cx="2133600" cy="365125"/>
          </a:xfrm>
        </p:spPr>
        <p:txBody>
          <a:bodyPr/>
          <a:lstStyle/>
          <a:p>
            <a:pPr>
              <a:defRPr/>
            </a:pPr>
            <a:fld id="{23E710DE-BCF3-4DCF-8C80-E1AE5AE25A33}" type="slidenum">
              <a:rPr lang="ru-RU">
                <a:solidFill>
                  <a:prstClr val="black">
                    <a:tint val="75000"/>
                  </a:prstClr>
                </a:solidFill>
              </a:rPr>
              <a:pPr>
                <a:defRPr/>
              </a:pPr>
              <a:t>12</a:t>
            </a:fld>
            <a:endParaRPr lang="ru-RU">
              <a:solidFill>
                <a:prstClr val="black">
                  <a:tint val="75000"/>
                </a:prstClr>
              </a:solidFill>
            </a:endParaRPr>
          </a:p>
        </p:txBody>
      </p:sp>
      <p:pic>
        <p:nvPicPr>
          <p:cNvPr id="17" name="Picture 2" descr="cid:image002.gif@01C77560.29E719F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42844" y="6429396"/>
            <a:ext cx="14763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Таблица 7"/>
          <p:cNvGraphicFramePr>
            <a:graphicFrameLocks noGrp="1"/>
          </p:cNvGraphicFramePr>
          <p:nvPr>
            <p:extLst>
              <p:ext uri="{D42A27DB-BD31-4B8C-83A1-F6EECF244321}">
                <p14:modId xmlns:p14="http://schemas.microsoft.com/office/powerpoint/2010/main" val="4084809323"/>
              </p:ext>
            </p:extLst>
          </p:nvPr>
        </p:nvGraphicFramePr>
        <p:xfrm>
          <a:off x="755576" y="3140968"/>
          <a:ext cx="7790129" cy="1897641"/>
        </p:xfrm>
        <a:graphic>
          <a:graphicData uri="http://schemas.openxmlformats.org/drawingml/2006/table">
            <a:tbl>
              <a:tblPr/>
              <a:tblGrid>
                <a:gridCol w="1309413"/>
                <a:gridCol w="936104"/>
                <a:gridCol w="864096"/>
                <a:gridCol w="936104"/>
                <a:gridCol w="1008112"/>
                <a:gridCol w="936104"/>
                <a:gridCol w="936104"/>
                <a:gridCol w="864092"/>
              </a:tblGrid>
              <a:tr h="360040">
                <a:tc rowSpan="2">
                  <a:txBody>
                    <a:bodyPr/>
                    <a:lstStyle/>
                    <a:p>
                      <a:pPr algn="ctr" rtl="0" fontAlgn="ctr"/>
                      <a:r>
                        <a:rPr lang="ru-RU" sz="1600" b="1" i="0" u="none" strike="noStrike" dirty="0" smtClean="0">
                          <a:solidFill>
                            <a:srgbClr val="000000"/>
                          </a:solidFill>
                          <a:latin typeface="Times New Roman" panose="02020603050405020304" pitchFamily="18" charset="0"/>
                          <a:cs typeface="Times New Roman" panose="02020603050405020304" pitchFamily="18" charset="0"/>
                        </a:rPr>
                        <a:t>Саны  </a:t>
                      </a:r>
                      <a:endParaRPr lang="ru-RU" sz="1600" b="1" i="0" u="none" strike="noStrike" dirty="0">
                        <a:solidFill>
                          <a:srgbClr val="000000"/>
                        </a:solidFill>
                        <a:latin typeface="Times New Roman" panose="02020603050405020304" pitchFamily="18" charset="0"/>
                        <a:cs typeface="Times New Roman" panose="02020603050405020304" pitchFamily="18" charset="0"/>
                      </a:endParaRP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gridSpan="7">
                  <a:txBody>
                    <a:bodyPr/>
                    <a:lstStyle/>
                    <a:p>
                      <a:pPr algn="ctr" rtl="0" fontAlgn="ctr"/>
                      <a:r>
                        <a:rPr lang="ru-RU" sz="1600" b="1" i="0" u="none" strike="noStrike" dirty="0" err="1" smtClean="0">
                          <a:solidFill>
                            <a:srgbClr val="000000"/>
                          </a:solidFill>
                          <a:latin typeface="Times New Roman" panose="02020603050405020304" pitchFamily="18" charset="0"/>
                          <a:cs typeface="Times New Roman" panose="02020603050405020304" pitchFamily="18" charset="0"/>
                        </a:rPr>
                        <a:t>Жылдар</a:t>
                      </a:r>
                      <a:r>
                        <a:rPr lang="ru-RU" sz="1600" b="1" i="0" u="none" strike="noStrike" baseline="0" dirty="0" smtClean="0">
                          <a:solidFill>
                            <a:srgbClr val="000000"/>
                          </a:solidFill>
                          <a:latin typeface="Times New Roman" panose="02020603050405020304" pitchFamily="18" charset="0"/>
                          <a:cs typeface="Times New Roman" panose="02020603050405020304" pitchFamily="18" charset="0"/>
                        </a:rPr>
                        <a:t> </a:t>
                      </a:r>
                      <a:endParaRPr lang="ru-RU" sz="1600" b="1" i="0" u="none" strike="noStrike" dirty="0">
                        <a:solidFill>
                          <a:srgbClr val="000000"/>
                        </a:solidFill>
                        <a:latin typeface="Times New Roman" panose="02020603050405020304" pitchFamily="18" charset="0"/>
                        <a:cs typeface="Times New Roman" panose="02020603050405020304" pitchFamily="18" charset="0"/>
                      </a:endParaRP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hMerge="1">
                  <a:txBody>
                    <a:bodyPr/>
                    <a:lstStyle/>
                    <a:p>
                      <a:pPr algn="ctr" rtl="0" fontAlgn="ctr"/>
                      <a:endParaRPr lang="ru-RU" sz="1400" b="1" i="0" u="none" strike="noStrike" dirty="0">
                        <a:solidFill>
                          <a:srgbClr val="000000"/>
                        </a:solidFill>
                        <a:latin typeface="Arial"/>
                      </a:endParaRP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hMerge="1">
                  <a:txBody>
                    <a:bodyPr/>
                    <a:lstStyle/>
                    <a:p>
                      <a:pPr algn="ctr" rtl="0" fontAlgn="ctr"/>
                      <a:endParaRPr lang="ru-RU" sz="1400" b="1" i="0" u="none" strike="noStrike" dirty="0">
                        <a:solidFill>
                          <a:srgbClr val="000000"/>
                        </a:solidFill>
                        <a:latin typeface="Arial"/>
                      </a:endParaRP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hMerge="1">
                  <a:txBody>
                    <a:bodyPr/>
                    <a:lstStyle/>
                    <a:p>
                      <a:pPr algn="ctr" rtl="0" fontAlgn="ctr"/>
                      <a:endParaRPr lang="ru-RU" sz="1400" b="1" i="0" u="none" strike="noStrike" dirty="0">
                        <a:solidFill>
                          <a:srgbClr val="000000"/>
                        </a:solidFill>
                        <a:latin typeface="Arial"/>
                      </a:endParaRP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hMerge="1">
                  <a:txBody>
                    <a:bodyPr/>
                    <a:lstStyle/>
                    <a:p>
                      <a:pPr algn="ctr" rtl="0" fontAlgn="ct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hMerge="1">
                  <a:txBody>
                    <a:bodyPr/>
                    <a:lstStyle/>
                    <a:p>
                      <a:pPr algn="ctr" rtl="0" fontAlgn="ctr"/>
                      <a:endParaRPr lang="ru-RU" sz="1600" b="1" i="0" u="none" strike="noStrike" dirty="0">
                        <a:solidFill>
                          <a:srgbClr val="000000"/>
                        </a:solidFill>
                        <a:latin typeface="Times New Roman" panose="02020603050405020304" pitchFamily="18" charset="0"/>
                        <a:cs typeface="Times New Roman" panose="02020603050405020304" pitchFamily="18" charset="0"/>
                      </a:endParaRP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hMerge="1">
                  <a:txBody>
                    <a:bodyPr/>
                    <a:lstStyle/>
                    <a:p>
                      <a:pPr algn="ctr" rtl="0" fontAlgn="ctr"/>
                      <a:endParaRPr lang="ru-RU" sz="1600" b="1" i="0" u="none" strike="noStrike" dirty="0">
                        <a:solidFill>
                          <a:srgbClr val="000000"/>
                        </a:solidFill>
                        <a:latin typeface="Times New Roman" panose="02020603050405020304" pitchFamily="18" charset="0"/>
                        <a:cs typeface="Times New Roman" panose="02020603050405020304" pitchFamily="18" charset="0"/>
                      </a:endParaRP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374128">
                <a:tc vMerge="1">
                  <a:txBody>
                    <a:bodyPr/>
                    <a:lstStyle/>
                    <a:p>
                      <a:pPr algn="l" rtl="0" fontAlgn="ctr"/>
                      <a:endParaRPr lang="ru-RU" sz="1400" b="0" i="0" u="none" strike="noStrike" dirty="0">
                        <a:solidFill>
                          <a:srgbClr val="000000"/>
                        </a:solidFill>
                        <a:latin typeface="Arial"/>
                      </a:endParaRP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1600" b="0" i="0" u="none" strike="noStrike" dirty="0">
                        <a:solidFill>
                          <a:srgbClr val="000000"/>
                        </a:solidFill>
                        <a:latin typeface="Times New Roman" panose="02020603050405020304" pitchFamily="18" charset="0"/>
                        <a:cs typeface="Times New Roman" panose="02020603050405020304" pitchFamily="18"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01.01.13</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1600" b="0" i="0" u="none" strike="noStrike" dirty="0">
                        <a:solidFill>
                          <a:srgbClr val="000000"/>
                        </a:solidFill>
                        <a:latin typeface="Times New Roman" panose="02020603050405020304" pitchFamily="18" charset="0"/>
                        <a:cs typeface="Times New Roman" panose="02020603050405020304" pitchFamily="18"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01.01.14</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1600" b="0" i="0" u="none" strike="noStrike" dirty="0">
                        <a:solidFill>
                          <a:srgbClr val="000000"/>
                        </a:solidFill>
                        <a:latin typeface="Times New Roman" panose="02020603050405020304" pitchFamily="18" charset="0"/>
                        <a:cs typeface="Times New Roman" panose="020206030504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dirty="0" smtClean="0">
                          <a:solidFill>
                            <a:srgbClr val="000000"/>
                          </a:solidFill>
                          <a:latin typeface="Times New Roman" panose="02020603050405020304" pitchFamily="18" charset="0"/>
                          <a:cs typeface="Times New Roman" panose="02020603050405020304" pitchFamily="18" charset="0"/>
                        </a:rPr>
                        <a:t>01.01.15</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1600" b="0" i="0" u="none" strike="noStrike" dirty="0" smtClean="0">
                        <a:solidFill>
                          <a:srgbClr val="000000"/>
                        </a:solidFill>
                        <a:latin typeface="Times New Roman" panose="02020603050405020304" pitchFamily="18" charset="0"/>
                        <a:cs typeface="Times New Roman" panose="020206030504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dirty="0" smtClean="0">
                          <a:solidFill>
                            <a:srgbClr val="000000"/>
                          </a:solidFill>
                          <a:latin typeface="Times New Roman" panose="02020603050405020304" pitchFamily="18" charset="0"/>
                          <a:cs typeface="Times New Roman" panose="02020603050405020304" pitchFamily="18" charset="0"/>
                        </a:rPr>
                        <a:t>01.01.16</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1600" b="0" i="0" u="none" strike="noStrike" dirty="0" smtClean="0">
                        <a:solidFill>
                          <a:srgbClr val="000000"/>
                        </a:solidFill>
                        <a:latin typeface="Times New Roman" panose="02020603050405020304" pitchFamily="18" charset="0"/>
                        <a:cs typeface="Times New Roman" panose="020206030504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dirty="0" smtClean="0">
                          <a:solidFill>
                            <a:srgbClr val="000000"/>
                          </a:solidFill>
                          <a:latin typeface="Times New Roman" panose="02020603050405020304" pitchFamily="18" charset="0"/>
                          <a:cs typeface="Times New Roman" panose="02020603050405020304" pitchFamily="18" charset="0"/>
                        </a:rPr>
                        <a:t>31.12.17</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1600" b="0" i="0" u="none" strike="noStrike" kern="1200" dirty="0" smtClean="0">
                        <a:solidFill>
                          <a:srgbClr val="000000"/>
                        </a:solidFill>
                        <a:latin typeface="Times New Roman" panose="02020603050405020304" pitchFamily="18" charset="0"/>
                        <a:ea typeface="+mn-ea"/>
                        <a:cs typeface="Times New Roman" panose="020206030504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kern="1200" dirty="0" smtClean="0">
                          <a:solidFill>
                            <a:srgbClr val="000000"/>
                          </a:solidFill>
                          <a:latin typeface="Times New Roman" panose="02020603050405020304" pitchFamily="18" charset="0"/>
                          <a:ea typeface="+mn-ea"/>
                          <a:cs typeface="Times New Roman" panose="02020603050405020304" pitchFamily="18" charset="0"/>
                        </a:rPr>
                        <a:t>31.01.18</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endParaRPr lang="en-US" sz="1600" b="0" i="0" u="none" strike="noStrike" kern="1200" dirty="0" smtClean="0">
                        <a:solidFill>
                          <a:srgbClr val="000000"/>
                        </a:solidFill>
                        <a:latin typeface="Times New Roman" panose="02020603050405020304" pitchFamily="18" charset="0"/>
                        <a:ea typeface="+mn-ea"/>
                        <a:cs typeface="Times New Roman" panose="02020603050405020304" pitchFamily="18" charset="0"/>
                      </a:endParaRPr>
                    </a:p>
                    <a:p>
                      <a:r>
                        <a:rPr lang="ru-RU" sz="1600" b="0" i="0" u="none" strike="noStrike" kern="1200" dirty="0" smtClean="0">
                          <a:solidFill>
                            <a:srgbClr val="000000"/>
                          </a:solidFill>
                          <a:latin typeface="Times New Roman" panose="02020603050405020304" pitchFamily="18" charset="0"/>
                          <a:ea typeface="+mn-ea"/>
                          <a:cs typeface="Times New Roman" panose="02020603050405020304" pitchFamily="18" charset="0"/>
                        </a:rPr>
                        <a:t>30.06.19</a:t>
                      </a:r>
                      <a:endParaRPr lang="ru-RU" sz="1600" b="0" i="0" u="none" strike="noStrike" kern="1200" dirty="0">
                        <a:solidFill>
                          <a:srgbClr val="000000"/>
                        </a:solidFill>
                        <a:latin typeface="Times New Roman" panose="02020603050405020304" pitchFamily="18" charset="0"/>
                        <a:ea typeface="+mn-ea"/>
                        <a:cs typeface="Times New Roman" panose="02020603050405020304" pitchFamily="18" charset="0"/>
                      </a:endParaRP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504056">
                <a:tc>
                  <a:txBody>
                    <a:bodyPr/>
                    <a:lstStyle/>
                    <a:p>
                      <a:pPr algn="l" rtl="0" fontAlgn="ctr"/>
                      <a:r>
                        <a:rPr lang="ru-RU" sz="1600" b="0" i="0" u="none" strike="noStrike" dirty="0" smtClean="0">
                          <a:solidFill>
                            <a:srgbClr val="000000"/>
                          </a:solidFill>
                          <a:latin typeface="Times New Roman" panose="02020603050405020304" pitchFamily="18" charset="0"/>
                          <a:cs typeface="Times New Roman" panose="02020603050405020304" pitchFamily="18" charset="0"/>
                        </a:rPr>
                        <a:t>  Штат саны </a:t>
                      </a:r>
                      <a:endParaRPr lang="ru-RU" sz="1600" b="0" i="0" u="none" strike="noStrike" dirty="0">
                        <a:solidFill>
                          <a:schemeClr val="tx1"/>
                        </a:solidFill>
                        <a:latin typeface="Times New Roman" panose="02020603050405020304" pitchFamily="18" charset="0"/>
                        <a:cs typeface="Times New Roman" panose="02020603050405020304" pitchFamily="18" charset="0"/>
                      </a:endParaRP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102</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dirty="0" smtClean="0">
                          <a:solidFill>
                            <a:srgbClr val="000000"/>
                          </a:solidFill>
                          <a:latin typeface="Times New Roman" panose="02020603050405020304" pitchFamily="18" charset="0"/>
                          <a:cs typeface="Times New Roman" panose="02020603050405020304" pitchFamily="18" charset="0"/>
                        </a:rPr>
                        <a:t>102</a:t>
                      </a:r>
                      <a:endParaRPr lang="ru-RU" sz="1600" b="0" i="0" u="none" strike="noStrike" dirty="0">
                        <a:solidFill>
                          <a:srgbClr val="000000"/>
                        </a:solidFill>
                        <a:latin typeface="Times New Roman" panose="02020603050405020304" pitchFamily="18" charset="0"/>
                        <a:cs typeface="Times New Roman" panose="02020603050405020304" pitchFamily="18" charset="0"/>
                      </a:endParaRP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dirty="0" smtClean="0">
                          <a:solidFill>
                            <a:srgbClr val="000000"/>
                          </a:solidFill>
                          <a:latin typeface="Times New Roman" panose="02020603050405020304" pitchFamily="18" charset="0"/>
                          <a:cs typeface="Times New Roman" panose="02020603050405020304" pitchFamily="18" charset="0"/>
                        </a:rPr>
                        <a:t>85</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dirty="0" smtClean="0">
                          <a:solidFill>
                            <a:srgbClr val="000000"/>
                          </a:solidFill>
                          <a:latin typeface="Times New Roman" panose="02020603050405020304" pitchFamily="18" charset="0"/>
                          <a:cs typeface="Times New Roman" panose="02020603050405020304" pitchFamily="18" charset="0"/>
                        </a:rPr>
                        <a:t>50</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dirty="0" smtClean="0">
                          <a:solidFill>
                            <a:srgbClr val="000000"/>
                          </a:solidFill>
                          <a:latin typeface="Times New Roman" panose="02020603050405020304" pitchFamily="18" charset="0"/>
                          <a:cs typeface="Times New Roman" panose="02020603050405020304" pitchFamily="18" charset="0"/>
                        </a:rPr>
                        <a:t>18</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gn="ctr" rtl="0" fontAlgn="ctr"/>
                      <a:r>
                        <a:rPr lang="ru-RU" sz="1600" b="0" i="0" u="none" strike="noStrike" dirty="0" smtClean="0">
                          <a:solidFill>
                            <a:srgbClr val="000000"/>
                          </a:solidFill>
                          <a:latin typeface="Times New Roman" panose="02020603050405020304" pitchFamily="18" charset="0"/>
                          <a:cs typeface="Times New Roman" panose="02020603050405020304" pitchFamily="18" charset="0"/>
                        </a:rPr>
                        <a:t>18</a:t>
                      </a:r>
                      <a:endParaRPr lang="ru-RU" sz="1600" b="0" i="0" u="none" strike="noStrike" dirty="0">
                        <a:solidFill>
                          <a:srgbClr val="000000"/>
                        </a:solidFill>
                        <a:latin typeface="Times New Roman" panose="02020603050405020304" pitchFamily="18" charset="0"/>
                        <a:cs typeface="Times New Roman" panose="02020603050405020304" pitchFamily="18" charset="0"/>
                      </a:endParaRP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r>
                        <a:rPr lang="ru-RU" sz="1600" b="0" i="0" u="none" strike="noStrike" kern="1200" dirty="0">
                          <a:solidFill>
                            <a:srgbClr val="000000"/>
                          </a:solidFill>
                          <a:latin typeface="Times New Roman" panose="02020603050405020304" pitchFamily="18" charset="0"/>
                          <a:ea typeface="+mn-ea"/>
                          <a:cs typeface="Times New Roman" panose="02020603050405020304" pitchFamily="18" charset="0"/>
                        </a:rPr>
                        <a:t>     18</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537222">
                <a:tc>
                  <a:txBody>
                    <a:bodyPr/>
                    <a:lstStyle/>
                    <a:p>
                      <a:pPr algn="l" rtl="0" fontAlgn="ctr"/>
                      <a:r>
                        <a:rPr lang="ru-RU" sz="1600" b="0" i="0" u="none" strike="noStrike" dirty="0" smtClean="0">
                          <a:solidFill>
                            <a:srgbClr val="000000"/>
                          </a:solidFill>
                          <a:latin typeface="Times New Roman" panose="02020603050405020304" pitchFamily="18" charset="0"/>
                          <a:cs typeface="Times New Roman" panose="02020603050405020304" pitchFamily="18" charset="0"/>
                        </a:rPr>
                        <a:t>  </a:t>
                      </a:r>
                      <a:r>
                        <a:rPr lang="ru-RU" sz="1600" b="0" i="0" u="none" strike="noStrike" dirty="0" err="1" smtClean="0">
                          <a:solidFill>
                            <a:srgbClr val="000000"/>
                          </a:solidFill>
                          <a:latin typeface="Times New Roman" panose="02020603050405020304" pitchFamily="18" charset="0"/>
                          <a:cs typeface="Times New Roman" panose="02020603050405020304" pitchFamily="18" charset="0"/>
                        </a:rPr>
                        <a:t>Нақты</a:t>
                      </a:r>
                      <a:r>
                        <a:rPr lang="ru-RU" sz="1600" b="0" i="0" u="none" strike="noStrike" dirty="0" smtClean="0">
                          <a:solidFill>
                            <a:srgbClr val="000000"/>
                          </a:solidFill>
                          <a:latin typeface="Times New Roman" panose="02020603050405020304" pitchFamily="18" charset="0"/>
                          <a:cs typeface="Times New Roman" panose="02020603050405020304" pitchFamily="18" charset="0"/>
                        </a:rPr>
                        <a:t> саны </a:t>
                      </a:r>
                      <a:endParaRPr lang="ru-RU" sz="1600" b="0" i="0" u="none" strike="noStrike" dirty="0">
                        <a:solidFill>
                          <a:schemeClr val="tx1"/>
                        </a:solidFill>
                        <a:latin typeface="Times New Roman" panose="02020603050405020304" pitchFamily="18" charset="0"/>
                        <a:cs typeface="Times New Roman" panose="02020603050405020304" pitchFamily="18" charset="0"/>
                      </a:endParaRP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83</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dirty="0" smtClean="0">
                          <a:solidFill>
                            <a:srgbClr val="000000"/>
                          </a:solidFill>
                          <a:latin typeface="Times New Roman" panose="02020603050405020304" pitchFamily="18" charset="0"/>
                          <a:cs typeface="Times New Roman" panose="02020603050405020304" pitchFamily="18" charset="0"/>
                        </a:rPr>
                        <a:t>94</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dirty="0" smtClean="0">
                          <a:solidFill>
                            <a:srgbClr val="000000"/>
                          </a:solidFill>
                          <a:latin typeface="Times New Roman" panose="02020603050405020304" pitchFamily="18" charset="0"/>
                          <a:cs typeface="Times New Roman" panose="02020603050405020304" pitchFamily="18" charset="0"/>
                        </a:rPr>
                        <a:t>69</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dirty="0" smtClean="0">
                          <a:solidFill>
                            <a:srgbClr val="000000"/>
                          </a:solidFill>
                          <a:latin typeface="Times New Roman" panose="02020603050405020304" pitchFamily="18" charset="0"/>
                          <a:cs typeface="Times New Roman" panose="02020603050405020304" pitchFamily="18" charset="0"/>
                        </a:rPr>
                        <a:t>42</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dirty="0" smtClean="0">
                          <a:solidFill>
                            <a:srgbClr val="000000"/>
                          </a:solidFill>
                          <a:latin typeface="Times New Roman" panose="02020603050405020304" pitchFamily="18" charset="0"/>
                          <a:cs typeface="Times New Roman" panose="02020603050405020304" pitchFamily="18" charset="0"/>
                        </a:rPr>
                        <a:t>18</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17*</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r>
                        <a:rPr lang="ru-RU" sz="1600" b="0" i="0" u="none" strike="noStrike" kern="1200" dirty="0">
                          <a:solidFill>
                            <a:srgbClr val="000000"/>
                          </a:solidFill>
                          <a:latin typeface="Times New Roman" panose="02020603050405020304" pitchFamily="18" charset="0"/>
                          <a:ea typeface="+mn-ea"/>
                          <a:cs typeface="Times New Roman" panose="02020603050405020304" pitchFamily="18" charset="0"/>
                        </a:rPr>
                        <a:t>    </a:t>
                      </a:r>
                      <a:r>
                        <a:rPr lang="ru-RU" sz="1600" b="0" i="0" u="none" strike="noStrike" kern="1200" dirty="0" smtClean="0">
                          <a:solidFill>
                            <a:srgbClr val="000000"/>
                          </a:solidFill>
                          <a:latin typeface="Times New Roman" panose="02020603050405020304" pitchFamily="18" charset="0"/>
                          <a:ea typeface="+mn-ea"/>
                          <a:cs typeface="Times New Roman" panose="02020603050405020304" pitchFamily="18" charset="0"/>
                        </a:rPr>
                        <a:t> </a:t>
                      </a:r>
                      <a:r>
                        <a:rPr lang="ru-RU" sz="1600" b="0" i="0" u="none" strike="noStrike" kern="1200" dirty="0">
                          <a:solidFill>
                            <a:srgbClr val="000000"/>
                          </a:solidFill>
                          <a:latin typeface="Times New Roman" panose="02020603050405020304" pitchFamily="18" charset="0"/>
                          <a:ea typeface="+mn-ea"/>
                          <a:cs typeface="Times New Roman" panose="02020603050405020304" pitchFamily="18" charset="0"/>
                        </a:rPr>
                        <a:t>17*</a:t>
                      </a:r>
                    </a:p>
                  </a:txBody>
                  <a:tcPr marL="8643" marR="8643" marT="8643"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bl>
          </a:graphicData>
        </a:graphic>
      </p:graphicFrame>
      <p:sp>
        <p:nvSpPr>
          <p:cNvPr id="2" name="Прямоугольник 1"/>
          <p:cNvSpPr/>
          <p:nvPr/>
        </p:nvSpPr>
        <p:spPr>
          <a:xfrm>
            <a:off x="611560" y="5193622"/>
            <a:ext cx="7830026" cy="276999"/>
          </a:xfrm>
          <a:prstGeom prst="rect">
            <a:avLst/>
          </a:prstGeom>
        </p:spPr>
        <p:txBody>
          <a:bodyPr wrap="square">
            <a:spAutoFit/>
          </a:bodyPr>
          <a:lstStyle/>
          <a:p>
            <a:pPr marL="0" indent="0">
              <a:buNone/>
            </a:pPr>
            <a:r>
              <a:rPr lang="ru-RU" sz="1100" dirty="0" smtClean="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2</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адам</a:t>
            </a:r>
            <a:r>
              <a:rPr lang="ru-RU" sz="1200" dirty="0" smtClean="0">
                <a:latin typeface="Times New Roman" panose="02020603050405020304" pitchFamily="18" charset="0"/>
                <a:cs typeface="Times New Roman" panose="02020603050405020304" pitchFamily="18" charset="0"/>
              </a:rPr>
              <a:t> бала </a:t>
            </a:r>
            <a:r>
              <a:rPr lang="ru-RU" sz="1200" dirty="0" err="1" smtClean="0">
                <a:latin typeface="Times New Roman" panose="02020603050405020304" pitchFamily="18" charset="0"/>
                <a:cs typeface="Times New Roman" panose="02020603050405020304" pitchFamily="18" charset="0"/>
              </a:rPr>
              <a:t>күтімі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бойынша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еңбекақысы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сақталмайтын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демалыста</a:t>
            </a:r>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1261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852936"/>
            <a:ext cx="8568952" cy="3900310"/>
          </a:xfrm>
        </p:spPr>
        <p:txBody>
          <a:bodyPr rtlCol="0">
            <a:noAutofit/>
          </a:bodyPr>
          <a:lstStyle/>
          <a:p>
            <a:pPr algn="just"/>
            <a:r>
              <a:rPr lang="kk-KZ" sz="1400" dirty="0">
                <a:latin typeface="Times New Roman" pitchFamily="18" charset="0"/>
                <a:cs typeface="Times New Roman" pitchFamily="18" charset="0"/>
              </a:rPr>
              <a:t>Қазақстан Республикасында тілдерді дамыту мен қолданудың мемлекеттік бағдарламасын </a:t>
            </a:r>
            <a:r>
              <a:rPr lang="kk-KZ" sz="1400" dirty="0" smtClean="0">
                <a:latin typeface="Times New Roman" pitchFamily="18" charset="0"/>
                <a:cs typeface="Times New Roman" pitchFamily="18" charset="0"/>
              </a:rPr>
              <a:t>орындау жұмыстары жүргізіледі.</a:t>
            </a:r>
          </a:p>
          <a:p>
            <a:pPr algn="just"/>
            <a:r>
              <a:rPr lang="ru-RU" sz="1400" dirty="0" smtClean="0">
                <a:latin typeface="Times New Roman" panose="02020603050405020304" pitchFamily="18" charset="0"/>
                <a:cs typeface="Times New Roman" panose="02020603050405020304" pitchFamily="18" charset="0"/>
              </a:rPr>
              <a:t>ҚМТ-</a:t>
            </a:r>
            <a:r>
              <a:rPr lang="ru-RU" sz="1400" dirty="0" err="1" smtClean="0">
                <a:latin typeface="Times New Roman" panose="02020603050405020304" pitchFamily="18" charset="0"/>
                <a:cs typeface="Times New Roman" panose="02020603050405020304" pitchFamily="18" charset="0"/>
              </a:rPr>
              <a:t>ның</a:t>
            </a:r>
            <a:r>
              <a:rPr lang="ru-RU" sz="1400" dirty="0" smtClean="0">
                <a:latin typeface="Times New Roman" panose="02020603050405020304" pitchFamily="18" charset="0"/>
                <a:cs typeface="Times New Roman" panose="02020603050405020304" pitchFamily="18" charset="0"/>
              </a:rPr>
              <a:t> 201</a:t>
            </a:r>
            <a:r>
              <a:rPr lang="en-US" sz="1400" dirty="0" smtClean="0">
                <a:latin typeface="Times New Roman" panose="02020603050405020304" pitchFamily="18" charset="0"/>
                <a:cs typeface="Times New Roman" panose="02020603050405020304" pitchFamily="18" charset="0"/>
              </a:rPr>
              <a:t>9</a:t>
            </a:r>
            <a:r>
              <a:rPr lang="ru-RU" sz="1400" dirty="0" smtClean="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жылға</a:t>
            </a:r>
            <a:r>
              <a:rPr lang="ru-RU" sz="1400" dirty="0" smtClean="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бекітілген</a:t>
            </a:r>
            <a:r>
              <a:rPr lang="ru-RU" sz="1400" dirty="0" smtClean="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тәуекелдер</a:t>
            </a:r>
            <a:r>
              <a:rPr lang="ru-RU" sz="1400" dirty="0" smtClean="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регистрі</a:t>
            </a:r>
            <a:r>
              <a:rPr lang="ru-RU" sz="1400" dirty="0" smtClean="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шеңберінде</a:t>
            </a:r>
            <a:r>
              <a:rPr lang="ru-RU" sz="1400" dirty="0" smtClean="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тиісті</a:t>
            </a:r>
            <a:r>
              <a:rPr lang="ru-RU" sz="1400" dirty="0" smtClean="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шаралар</a:t>
            </a:r>
            <a:r>
              <a:rPr lang="ru-RU" sz="1400" dirty="0" smtClean="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жүргізіледі</a:t>
            </a:r>
            <a:r>
              <a:rPr lang="ru-RU" sz="1400" dirty="0" smtClean="0">
                <a:latin typeface="Times New Roman" panose="02020603050405020304" pitchFamily="18" charset="0"/>
                <a:cs typeface="Times New Roman" panose="02020603050405020304" pitchFamily="18" charset="0"/>
              </a:rPr>
              <a:t>. 2019 </a:t>
            </a:r>
            <a:r>
              <a:rPr lang="ru-RU" sz="1400" dirty="0" err="1" smtClean="0">
                <a:latin typeface="Times New Roman" panose="02020603050405020304" pitchFamily="18" charset="0"/>
                <a:cs typeface="Times New Roman" panose="02020603050405020304" pitchFamily="18" charset="0"/>
              </a:rPr>
              <a:t>жылға</a:t>
            </a:r>
            <a:r>
              <a:rPr lang="ru-RU" sz="1400" dirty="0" smtClean="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арналған</a:t>
            </a:r>
            <a:r>
              <a:rPr lang="ru-RU" sz="1400" dirty="0" smtClean="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тәуекелдер</a:t>
            </a:r>
            <a:r>
              <a:rPr lang="ru-RU" sz="1400" dirty="0" smtClean="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регистрі</a:t>
            </a:r>
            <a:r>
              <a:rPr lang="ru-RU" sz="1400" dirty="0" smtClean="0">
                <a:latin typeface="Times New Roman" panose="02020603050405020304" pitchFamily="18" charset="0"/>
                <a:cs typeface="Times New Roman" panose="02020603050405020304" pitchFamily="18" charset="0"/>
              </a:rPr>
              <a:t> ҚМТ БК-</a:t>
            </a:r>
            <a:r>
              <a:rPr lang="ru-RU" sz="1400" dirty="0" err="1" smtClean="0">
                <a:latin typeface="Times New Roman" panose="02020603050405020304" pitchFamily="18" charset="0"/>
                <a:cs typeface="Times New Roman" panose="02020603050405020304" pitchFamily="18" charset="0"/>
              </a:rPr>
              <a:t>нің</a:t>
            </a:r>
            <a:r>
              <a:rPr lang="ru-RU" sz="1400" dirty="0" smtClean="0">
                <a:latin typeface="Times New Roman" panose="02020603050405020304" pitchFamily="18" charset="0"/>
                <a:cs typeface="Times New Roman" panose="02020603050405020304" pitchFamily="18" charset="0"/>
              </a:rPr>
              <a:t> 21.12.2018ж. №25 </a:t>
            </a:r>
            <a:r>
              <a:rPr lang="ru-RU" sz="1400" dirty="0" err="1" smtClean="0">
                <a:latin typeface="Times New Roman" panose="02020603050405020304" pitchFamily="18" charset="0"/>
                <a:cs typeface="Times New Roman" panose="02020603050405020304" pitchFamily="18" charset="0"/>
              </a:rPr>
              <a:t>шешімімен</a:t>
            </a:r>
            <a:r>
              <a:rPr lang="ru-RU" sz="1400" dirty="0" smtClean="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бекітілді</a:t>
            </a:r>
            <a:r>
              <a:rPr lang="ru-RU" sz="1400" dirty="0" smtClean="0">
                <a:latin typeface="Times New Roman" panose="02020603050405020304" pitchFamily="18" charset="0"/>
                <a:cs typeface="Times New Roman" panose="02020603050405020304" pitchFamily="18" charset="0"/>
              </a:rPr>
              <a:t>.   </a:t>
            </a:r>
          </a:p>
          <a:p>
            <a:pPr lvl="0" algn="just"/>
            <a:r>
              <a:rPr lang="kk-KZ" sz="1400" dirty="0" smtClean="0">
                <a:latin typeface="Times New Roman" pitchFamily="18" charset="0"/>
                <a:cs typeface="Times New Roman" pitchFamily="18" charset="0"/>
              </a:rPr>
              <a:t>Қазіргі </a:t>
            </a:r>
            <a:r>
              <a:rPr lang="kk-KZ" sz="1400" dirty="0">
                <a:latin typeface="Times New Roman" pitchFamily="18" charset="0"/>
                <a:cs typeface="Times New Roman" pitchFamily="18" charset="0"/>
              </a:rPr>
              <a:t>таңда ҚМТ-ның біріктірілген басқару жүйесі ISO 9001:2015, ISO 14001:2015 және OHSAS 18001:2007 халықаралық стандарттарының жаңа </a:t>
            </a:r>
            <a:r>
              <a:rPr lang="kk-KZ" sz="1400" dirty="0" smtClean="0">
                <a:latin typeface="Times New Roman" pitchFamily="18" charset="0"/>
                <a:cs typeface="Times New Roman" pitchFamily="18" charset="0"/>
              </a:rPr>
              <a:t>нұсқалары </a:t>
            </a:r>
            <a:r>
              <a:rPr lang="kk-KZ" sz="1400" dirty="0">
                <a:latin typeface="Times New Roman" pitchFamily="18" charset="0"/>
                <a:cs typeface="Times New Roman" pitchFamily="18" charset="0"/>
              </a:rPr>
              <a:t>бойынша </a:t>
            </a:r>
            <a:r>
              <a:rPr lang="kk-KZ" sz="1400" dirty="0" smtClean="0">
                <a:latin typeface="Times New Roman" pitchFamily="18" charset="0"/>
                <a:cs typeface="Times New Roman" pitchFamily="18" charset="0"/>
              </a:rPr>
              <a:t>сертификатталған. </a:t>
            </a:r>
            <a:r>
              <a:rPr lang="ru-RU" sz="1400" dirty="0" err="1" smtClean="0">
                <a:solidFill>
                  <a:prstClr val="black"/>
                </a:solidFill>
                <a:latin typeface="Times New Roman"/>
                <a:ea typeface="Calibri"/>
                <a:cs typeface="Times New Roman"/>
              </a:rPr>
              <a:t>Сертификаттау</a:t>
            </a:r>
            <a:r>
              <a:rPr lang="ru-RU" sz="1400" dirty="0" smtClean="0">
                <a:solidFill>
                  <a:prstClr val="black"/>
                </a:solidFill>
                <a:latin typeface="Times New Roman"/>
                <a:ea typeface="Calibri"/>
                <a:cs typeface="Times New Roman"/>
              </a:rPr>
              <a:t>  </a:t>
            </a:r>
            <a:r>
              <a:rPr lang="en-US" sz="1400" dirty="0" smtClean="0">
                <a:solidFill>
                  <a:prstClr val="black"/>
                </a:solidFill>
                <a:latin typeface="Times New Roman"/>
                <a:ea typeface="Calibri"/>
                <a:cs typeface="Times New Roman"/>
              </a:rPr>
              <a:t>TIC</a:t>
            </a:r>
            <a:r>
              <a:rPr lang="kk-KZ" sz="1400" dirty="0" smtClean="0">
                <a:solidFill>
                  <a:prstClr val="black"/>
                </a:solidFill>
                <a:latin typeface="Times New Roman"/>
                <a:ea typeface="Calibri"/>
                <a:cs typeface="Times New Roman"/>
              </a:rPr>
              <a:t> аудиттеу мен сертификаттау процедурасына сәйкес жүргізілді және тұрақты бақылау аудиттерін жүргізуді көздейді</a:t>
            </a:r>
            <a:r>
              <a:rPr lang="ru-RU" sz="1400" dirty="0" smtClean="0">
                <a:solidFill>
                  <a:prstClr val="black"/>
                </a:solidFill>
                <a:latin typeface="Times New Roman"/>
                <a:ea typeface="Calibri"/>
                <a:cs typeface="Times New Roman"/>
              </a:rPr>
              <a:t>. </a:t>
            </a:r>
            <a:endParaRPr lang="kk-KZ" sz="1400" dirty="0" smtClean="0">
              <a:latin typeface="Times New Roman" pitchFamily="18" charset="0"/>
              <a:cs typeface="Times New Roman" pitchFamily="18" charset="0"/>
            </a:endParaRPr>
          </a:p>
          <a:p>
            <a:pPr algn="just"/>
            <a:r>
              <a:rPr lang="kk-KZ" sz="1400" dirty="0" smtClean="0">
                <a:latin typeface="Times New Roman" pitchFamily="18" charset="0"/>
                <a:cs typeface="Times New Roman" pitchFamily="18" charset="0"/>
              </a:rPr>
              <a:t>Менеджмент жүйесінің сәйкестік сертификаты  21.08.2018 </a:t>
            </a:r>
            <a:r>
              <a:rPr lang="kk-KZ" sz="1400" dirty="0">
                <a:latin typeface="Times New Roman" pitchFamily="18" charset="0"/>
                <a:cs typeface="Times New Roman" pitchFamily="18" charset="0"/>
              </a:rPr>
              <a:t>- 11.03.2021жж. аралығында </a:t>
            </a:r>
            <a:r>
              <a:rPr lang="kk-KZ" sz="1400" dirty="0" smtClean="0">
                <a:latin typeface="Times New Roman" pitchFamily="18" charset="0"/>
                <a:cs typeface="Times New Roman" pitchFamily="18" charset="0"/>
              </a:rPr>
              <a:t>жарамды. ҚМТ ББЖ </a:t>
            </a:r>
            <a:r>
              <a:rPr lang="ru-RU" sz="1400" dirty="0" smtClean="0">
                <a:latin typeface="Times New Roman" pitchFamily="18" charset="0"/>
                <a:cs typeface="Times New Roman" pitchFamily="18" charset="0"/>
              </a:rPr>
              <a:t> </a:t>
            </a:r>
            <a:r>
              <a:rPr lang="ru-RU" sz="1400" dirty="0" smtClean="0">
                <a:solidFill>
                  <a:prstClr val="black"/>
                </a:solidFill>
                <a:latin typeface="Times New Roman"/>
                <a:cs typeface="Times New Roman"/>
              </a:rPr>
              <a:t>ISO </a:t>
            </a:r>
            <a:r>
              <a:rPr lang="ru-RU" sz="1400" dirty="0">
                <a:solidFill>
                  <a:prstClr val="black"/>
                </a:solidFill>
                <a:latin typeface="Times New Roman"/>
                <a:cs typeface="Times New Roman"/>
              </a:rPr>
              <a:t>9001:2015, ISO 14001:2015 </a:t>
            </a:r>
            <a:r>
              <a:rPr lang="ru-RU" sz="1400" dirty="0" err="1" smtClean="0">
                <a:solidFill>
                  <a:prstClr val="black"/>
                </a:solidFill>
                <a:latin typeface="Times New Roman"/>
                <a:cs typeface="Times New Roman"/>
              </a:rPr>
              <a:t>және</a:t>
            </a:r>
            <a:r>
              <a:rPr lang="ru-RU" sz="1400" dirty="0" smtClean="0">
                <a:solidFill>
                  <a:prstClr val="black"/>
                </a:solidFill>
                <a:latin typeface="Times New Roman"/>
                <a:cs typeface="Times New Roman"/>
              </a:rPr>
              <a:t> </a:t>
            </a:r>
            <a:r>
              <a:rPr lang="ru-RU" sz="1400" dirty="0">
                <a:solidFill>
                  <a:prstClr val="black"/>
                </a:solidFill>
                <a:latin typeface="Times New Roman"/>
                <a:cs typeface="Times New Roman"/>
              </a:rPr>
              <a:t>OHSAS </a:t>
            </a:r>
            <a:r>
              <a:rPr lang="ru-RU" sz="1400" dirty="0" smtClean="0">
                <a:solidFill>
                  <a:prstClr val="black"/>
                </a:solidFill>
                <a:latin typeface="Times New Roman"/>
                <a:cs typeface="Times New Roman"/>
              </a:rPr>
              <a:t>18001:2007 </a:t>
            </a:r>
            <a:r>
              <a:rPr lang="ru-RU" sz="1400" dirty="0" err="1" smtClean="0">
                <a:solidFill>
                  <a:prstClr val="black"/>
                </a:solidFill>
                <a:latin typeface="Times New Roman"/>
                <a:cs typeface="Times New Roman"/>
              </a:rPr>
              <a:t>халықаралық</a:t>
            </a:r>
            <a:r>
              <a:rPr lang="ru-RU" sz="1400" dirty="0" smtClean="0">
                <a:solidFill>
                  <a:prstClr val="black"/>
                </a:solidFill>
                <a:latin typeface="Times New Roman"/>
                <a:cs typeface="Times New Roman"/>
              </a:rPr>
              <a:t> </a:t>
            </a:r>
            <a:r>
              <a:rPr lang="ru-RU" sz="1400" dirty="0" err="1" smtClean="0">
                <a:solidFill>
                  <a:prstClr val="black"/>
                </a:solidFill>
                <a:latin typeface="Times New Roman"/>
                <a:cs typeface="Times New Roman"/>
              </a:rPr>
              <a:t>стандарттарының</a:t>
            </a:r>
            <a:r>
              <a:rPr lang="ru-RU" sz="1400" dirty="0" smtClean="0">
                <a:solidFill>
                  <a:prstClr val="black"/>
                </a:solidFill>
                <a:latin typeface="Times New Roman"/>
                <a:cs typeface="Times New Roman"/>
              </a:rPr>
              <a:t> </a:t>
            </a:r>
            <a:r>
              <a:rPr lang="ru-RU" sz="1400" dirty="0" err="1" smtClean="0">
                <a:solidFill>
                  <a:prstClr val="black"/>
                </a:solidFill>
                <a:latin typeface="Times New Roman"/>
                <a:cs typeface="Times New Roman"/>
              </a:rPr>
              <a:t>жаңа</a:t>
            </a:r>
            <a:r>
              <a:rPr lang="ru-RU" sz="1400" dirty="0" smtClean="0">
                <a:solidFill>
                  <a:prstClr val="black"/>
                </a:solidFill>
                <a:latin typeface="Times New Roman"/>
                <a:cs typeface="Times New Roman"/>
              </a:rPr>
              <a:t> </a:t>
            </a:r>
            <a:r>
              <a:rPr lang="ru-RU" sz="1400" dirty="0" err="1" smtClean="0">
                <a:solidFill>
                  <a:prstClr val="black"/>
                </a:solidFill>
                <a:latin typeface="Times New Roman"/>
                <a:cs typeface="Times New Roman"/>
              </a:rPr>
              <a:t>талаптары</a:t>
            </a:r>
            <a:r>
              <a:rPr lang="ru-RU" sz="1400" dirty="0" smtClean="0">
                <a:solidFill>
                  <a:prstClr val="black"/>
                </a:solidFill>
                <a:latin typeface="Times New Roman"/>
                <a:cs typeface="Times New Roman"/>
              </a:rPr>
              <a:t> </a:t>
            </a:r>
            <a:r>
              <a:rPr lang="ru-RU" sz="1400" dirty="0" err="1" smtClean="0">
                <a:solidFill>
                  <a:prstClr val="black"/>
                </a:solidFill>
                <a:latin typeface="Times New Roman"/>
                <a:cs typeface="Times New Roman"/>
              </a:rPr>
              <a:t>бойынша</a:t>
            </a:r>
            <a:r>
              <a:rPr lang="ru-RU" sz="1400" dirty="0" smtClean="0">
                <a:solidFill>
                  <a:prstClr val="black"/>
                </a:solidFill>
                <a:latin typeface="Times New Roman"/>
                <a:cs typeface="Times New Roman"/>
              </a:rPr>
              <a:t> </a:t>
            </a:r>
            <a:r>
              <a:rPr lang="ru-RU" sz="1400" dirty="0" err="1" smtClean="0">
                <a:solidFill>
                  <a:prstClr val="black"/>
                </a:solidFill>
                <a:latin typeface="Times New Roman"/>
                <a:cs typeface="Times New Roman"/>
              </a:rPr>
              <a:t>сертификатталған</a:t>
            </a:r>
            <a:r>
              <a:rPr lang="ru-RU" sz="1400" dirty="0" smtClean="0">
                <a:solidFill>
                  <a:prstClr val="black"/>
                </a:solidFill>
                <a:latin typeface="Times New Roman"/>
                <a:cs typeface="Times New Roman"/>
              </a:rPr>
              <a:t>. </a:t>
            </a:r>
            <a:endParaRPr lang="ru-RU" sz="1400" dirty="0">
              <a:solidFill>
                <a:prstClr val="black"/>
              </a:solidFill>
              <a:ea typeface="Calibri"/>
              <a:cs typeface="Times New Roman"/>
            </a:endParaRPr>
          </a:p>
          <a:p>
            <a:pPr marL="228600" lvl="0" algn="ctr">
              <a:lnSpc>
                <a:spcPct val="115000"/>
              </a:lnSpc>
              <a:spcAft>
                <a:spcPts val="0"/>
              </a:spcAft>
            </a:pPr>
            <a:r>
              <a:rPr lang="ru-RU" sz="1400" dirty="0" err="1">
                <a:solidFill>
                  <a:prstClr val="black"/>
                </a:solidFill>
                <a:latin typeface="Times New Roman"/>
                <a:cs typeface="Times New Roman"/>
              </a:rPr>
              <a:t>С</a:t>
            </a:r>
            <a:r>
              <a:rPr lang="ru-RU" sz="1400" dirty="0" err="1" smtClean="0">
                <a:solidFill>
                  <a:prstClr val="black"/>
                </a:solidFill>
                <a:latin typeface="Times New Roman"/>
                <a:cs typeface="Times New Roman"/>
              </a:rPr>
              <a:t>ертификаттың</a:t>
            </a:r>
            <a:r>
              <a:rPr lang="ru-RU" sz="1400" dirty="0" smtClean="0">
                <a:solidFill>
                  <a:prstClr val="black"/>
                </a:solidFill>
                <a:latin typeface="Times New Roman"/>
                <a:cs typeface="Times New Roman"/>
              </a:rPr>
              <a:t> </a:t>
            </a:r>
            <a:r>
              <a:rPr lang="ru-RU" sz="1400" dirty="0" err="1" smtClean="0">
                <a:solidFill>
                  <a:prstClr val="black"/>
                </a:solidFill>
                <a:latin typeface="Times New Roman"/>
                <a:cs typeface="Times New Roman"/>
              </a:rPr>
              <a:t>тіркеу</a:t>
            </a:r>
            <a:r>
              <a:rPr lang="ru-RU" sz="1400" dirty="0" smtClean="0">
                <a:solidFill>
                  <a:prstClr val="black"/>
                </a:solidFill>
                <a:latin typeface="Times New Roman"/>
                <a:cs typeface="Times New Roman"/>
              </a:rPr>
              <a:t> </a:t>
            </a:r>
            <a:r>
              <a:rPr lang="ru-RU" sz="1400" dirty="0" err="1" smtClean="0">
                <a:solidFill>
                  <a:prstClr val="black"/>
                </a:solidFill>
                <a:latin typeface="Times New Roman"/>
                <a:cs typeface="Times New Roman"/>
              </a:rPr>
              <a:t>нөмірі</a:t>
            </a:r>
            <a:r>
              <a:rPr lang="ru-RU" sz="1400" dirty="0" smtClean="0">
                <a:solidFill>
                  <a:prstClr val="black"/>
                </a:solidFill>
                <a:latin typeface="Times New Roman"/>
                <a:cs typeface="Times New Roman"/>
              </a:rPr>
              <a:t>:</a:t>
            </a:r>
            <a:endParaRPr lang="ru-RU" sz="1400" dirty="0">
              <a:solidFill>
                <a:prstClr val="black"/>
              </a:solidFill>
              <a:ea typeface="Calibri"/>
              <a:cs typeface="Times New Roman"/>
            </a:endParaRPr>
          </a:p>
          <a:p>
            <a:pPr lvl="0" algn="ctr">
              <a:lnSpc>
                <a:spcPct val="115000"/>
              </a:lnSpc>
              <a:spcAft>
                <a:spcPts val="0"/>
              </a:spcAft>
            </a:pPr>
            <a:r>
              <a:rPr lang="ru-RU" sz="1400" dirty="0">
                <a:solidFill>
                  <a:prstClr val="black"/>
                </a:solidFill>
                <a:latin typeface="Times New Roman"/>
                <a:cs typeface="Times New Roman"/>
              </a:rPr>
              <a:t>TIC 15 100 74377</a:t>
            </a:r>
            <a:endParaRPr lang="ru-RU" sz="1400" dirty="0">
              <a:solidFill>
                <a:prstClr val="black"/>
              </a:solidFill>
              <a:ea typeface="Calibri"/>
              <a:cs typeface="Times New Roman"/>
            </a:endParaRPr>
          </a:p>
          <a:p>
            <a:pPr lvl="0" algn="ctr">
              <a:lnSpc>
                <a:spcPct val="115000"/>
              </a:lnSpc>
              <a:spcAft>
                <a:spcPts val="0"/>
              </a:spcAft>
            </a:pPr>
            <a:r>
              <a:rPr lang="ru-RU" sz="1400" dirty="0">
                <a:solidFill>
                  <a:prstClr val="black"/>
                </a:solidFill>
                <a:latin typeface="Times New Roman"/>
                <a:cs typeface="Times New Roman"/>
              </a:rPr>
              <a:t>TIC 15 104 7430</a:t>
            </a:r>
            <a:endParaRPr lang="ru-RU" sz="1400" dirty="0">
              <a:solidFill>
                <a:prstClr val="black"/>
              </a:solidFill>
              <a:ea typeface="Calibri"/>
              <a:cs typeface="Times New Roman"/>
            </a:endParaRPr>
          </a:p>
          <a:p>
            <a:pPr lvl="0" algn="ctr">
              <a:lnSpc>
                <a:spcPct val="115000"/>
              </a:lnSpc>
              <a:spcAft>
                <a:spcPts val="0"/>
              </a:spcAft>
            </a:pPr>
            <a:r>
              <a:rPr lang="ru-RU" sz="1400" dirty="0">
                <a:solidFill>
                  <a:prstClr val="black"/>
                </a:solidFill>
                <a:latin typeface="Times New Roman"/>
                <a:cs typeface="Times New Roman"/>
              </a:rPr>
              <a:t>TIC 15 116 7057</a:t>
            </a:r>
            <a:endParaRPr lang="ru-RU" sz="1400" dirty="0">
              <a:solidFill>
                <a:prstClr val="black"/>
              </a:solidFill>
              <a:ea typeface="Calibri"/>
              <a:cs typeface="Times New Roman"/>
            </a:endParaRPr>
          </a:p>
          <a:p>
            <a:pPr marL="0" indent="0" algn="just">
              <a:buNone/>
            </a:pPr>
            <a:endParaRPr lang="ru-RU" sz="1400" dirty="0" smtClean="0">
              <a:latin typeface="Times New Roman" panose="02020603050405020304" pitchFamily="18" charset="0"/>
              <a:cs typeface="Times New Roman" panose="02020603050405020304" pitchFamily="18" charset="0"/>
            </a:endParaRPr>
          </a:p>
        </p:txBody>
      </p:sp>
      <p:sp>
        <p:nvSpPr>
          <p:cNvPr id="6" name="Заголовок 1"/>
          <p:cNvSpPr txBox="1">
            <a:spLocks/>
          </p:cNvSpPr>
          <p:nvPr/>
        </p:nvSpPr>
        <p:spPr>
          <a:xfrm>
            <a:off x="0" y="0"/>
            <a:ext cx="9144000" cy="1196752"/>
          </a:xfrm>
          <a:prstGeom prst="rect">
            <a:avLst/>
          </a:prstGeom>
          <a:gradFill flip="none" rotWithShape="1">
            <a:gsLst>
              <a:gs pos="0">
                <a:schemeClr val="accent1">
                  <a:lumMod val="20000"/>
                  <a:lumOff val="80000"/>
                  <a:alpha val="98000"/>
                </a:schemeClr>
              </a:gs>
              <a:gs pos="25000">
                <a:schemeClr val="accent1">
                  <a:lumMod val="20000"/>
                  <a:lumOff val="80000"/>
                </a:schemeClr>
              </a:gs>
              <a:gs pos="88000">
                <a:srgbClr val="0087E6">
                  <a:lumMod val="46000"/>
                  <a:lumOff val="54000"/>
                  <a:alpha val="38000"/>
                </a:srgbClr>
              </a:gs>
              <a:gs pos="100000">
                <a:srgbClr val="005CBF"/>
              </a:gs>
            </a:gsLst>
            <a:lin ang="6000000" scaled="0"/>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ru-RU"/>
            </a:defPPr>
            <a:lvl1pPr algn="ctr" fontAlgn="auto">
              <a:spcAft>
                <a:spcPts val="0"/>
              </a:spcAft>
              <a:defRPr sz="2400" b="1">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ru-RU" dirty="0">
                <a:solidFill>
                  <a:prstClr val="black"/>
                </a:solidFill>
              </a:rPr>
              <a:t>   </a:t>
            </a:r>
            <a:r>
              <a:rPr lang="ru-RU" dirty="0" smtClean="0">
                <a:effectLst/>
              </a:rPr>
              <a:t> </a:t>
            </a:r>
            <a:r>
              <a:rPr lang="kk-KZ" dirty="0">
                <a:effectLst/>
              </a:rPr>
              <a:t>Құжат айналымында мемлекеттік тілді қолдану, сапа менеджменті және тәуекелдер жүйесінің қызметі</a:t>
            </a:r>
            <a:endParaRPr lang="ru-RU" dirty="0">
              <a:solidFill>
                <a:prstClr val="black"/>
              </a:solidFill>
            </a:endParaRPr>
          </a:p>
        </p:txBody>
      </p:sp>
      <p:sp>
        <p:nvSpPr>
          <p:cNvPr id="14" name="Номер слайда 15"/>
          <p:cNvSpPr>
            <a:spLocks noGrp="1"/>
          </p:cNvSpPr>
          <p:nvPr>
            <p:ph type="sldNum" sz="quarter" idx="12"/>
          </p:nvPr>
        </p:nvSpPr>
        <p:spPr>
          <a:xfrm>
            <a:off x="6759575" y="6356350"/>
            <a:ext cx="2133600" cy="365125"/>
          </a:xfrm>
        </p:spPr>
        <p:txBody>
          <a:bodyPr/>
          <a:lstStyle/>
          <a:p>
            <a:pPr>
              <a:defRPr/>
            </a:pPr>
            <a:fld id="{23E710DE-BCF3-4DCF-8C80-E1AE5AE25A33}" type="slidenum">
              <a:rPr lang="ru-RU">
                <a:solidFill>
                  <a:prstClr val="black">
                    <a:tint val="75000"/>
                  </a:prstClr>
                </a:solidFill>
              </a:rPr>
              <a:pPr>
                <a:defRPr/>
              </a:pPr>
              <a:t>13</a:t>
            </a:fld>
            <a:endParaRPr lang="ru-RU">
              <a:solidFill>
                <a:prstClr val="black">
                  <a:tint val="75000"/>
                </a:prstClr>
              </a:solidFill>
            </a:endParaRPr>
          </a:p>
        </p:txBody>
      </p:sp>
      <p:pic>
        <p:nvPicPr>
          <p:cNvPr id="17" name="Picture 2" descr="cid:image002.gif@01C77560.29E719F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2844" y="6429396"/>
            <a:ext cx="14763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Таблица 6"/>
          <p:cNvGraphicFramePr>
            <a:graphicFrameLocks noGrp="1"/>
          </p:cNvGraphicFramePr>
          <p:nvPr>
            <p:extLst>
              <p:ext uri="{D42A27DB-BD31-4B8C-83A1-F6EECF244321}">
                <p14:modId xmlns:p14="http://schemas.microsoft.com/office/powerpoint/2010/main" val="477838305"/>
              </p:ext>
            </p:extLst>
          </p:nvPr>
        </p:nvGraphicFramePr>
        <p:xfrm>
          <a:off x="539551" y="1340768"/>
          <a:ext cx="8172909" cy="1551557"/>
        </p:xfrm>
        <a:graphic>
          <a:graphicData uri="http://schemas.openxmlformats.org/drawingml/2006/table">
            <a:tbl>
              <a:tblPr firstRow="1" firstCol="1" bandRow="1">
                <a:tableStyleId>{5C22544A-7EE6-4342-B048-85BDC9FD1C3A}</a:tableStyleId>
              </a:tblPr>
              <a:tblGrid>
                <a:gridCol w="976814"/>
                <a:gridCol w="1017043"/>
                <a:gridCol w="991031"/>
                <a:gridCol w="681568"/>
                <a:gridCol w="915195"/>
                <a:gridCol w="711500"/>
                <a:gridCol w="915195"/>
                <a:gridCol w="1118173"/>
                <a:gridCol w="846390"/>
              </a:tblGrid>
              <a:tr h="780087">
                <a:tc>
                  <a:txBody>
                    <a:bodyPr/>
                    <a:lstStyle/>
                    <a:p>
                      <a:pPr algn="ctr">
                        <a:lnSpc>
                          <a:spcPct val="100000"/>
                        </a:lnSpc>
                        <a:spcAft>
                          <a:spcPts val="1000"/>
                        </a:spcAft>
                      </a:pPr>
                      <a:r>
                        <a:rPr lang="kk-KZ" sz="1000" dirty="0" smtClean="0">
                          <a:effectLst/>
                          <a:latin typeface="Times New Roman" panose="02020603050405020304" pitchFamily="18" charset="0"/>
                          <a:cs typeface="Times New Roman" panose="02020603050405020304" pitchFamily="18" charset="0"/>
                        </a:rPr>
                        <a:t>Кіріс</a:t>
                      </a:r>
                      <a:r>
                        <a:rPr lang="kk-KZ" sz="1000" baseline="0" dirty="0" smtClean="0">
                          <a:effectLst/>
                          <a:latin typeface="Times New Roman" panose="02020603050405020304" pitchFamily="18" charset="0"/>
                          <a:cs typeface="Times New Roman" panose="02020603050405020304" pitchFamily="18" charset="0"/>
                        </a:rPr>
                        <a:t> құжаттардың ж</a:t>
                      </a:r>
                      <a:r>
                        <a:rPr lang="kk-KZ" sz="1000" dirty="0" smtClean="0">
                          <a:effectLst/>
                          <a:latin typeface="Times New Roman" panose="02020603050405020304" pitchFamily="18" charset="0"/>
                          <a:cs typeface="Times New Roman" panose="02020603050405020304" pitchFamily="18" charset="0"/>
                        </a:rPr>
                        <a:t>алпы</a:t>
                      </a:r>
                      <a:r>
                        <a:rPr lang="kk-KZ" sz="1000" baseline="0" dirty="0" smtClean="0">
                          <a:effectLst/>
                          <a:latin typeface="Times New Roman" panose="02020603050405020304" pitchFamily="18" charset="0"/>
                          <a:cs typeface="Times New Roman" panose="02020603050405020304" pitchFamily="18" charset="0"/>
                        </a:rPr>
                        <a:t> саны</a:t>
                      </a:r>
                      <a:r>
                        <a:rPr lang="kk-KZ" sz="1000" dirty="0" smtClean="0">
                          <a:effectLst/>
                          <a:latin typeface="Times New Roman" panose="02020603050405020304" pitchFamily="18" charset="0"/>
                          <a:cs typeface="Times New Roman" panose="02020603050405020304" pitchFamily="18" charset="0"/>
                        </a:rPr>
                        <a:t> </a:t>
                      </a:r>
                      <a:endParaRPr lang="ru-RU" sz="10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kk-KZ" sz="1000" dirty="0" smtClean="0">
                          <a:effectLst/>
                          <a:latin typeface="Times New Roman" panose="02020603050405020304" pitchFamily="18" charset="0"/>
                          <a:cs typeface="Times New Roman" panose="02020603050405020304" pitchFamily="18" charset="0"/>
                        </a:rPr>
                        <a:t>Соның ішінде мемлекеттік тілде</a:t>
                      </a:r>
                      <a:endParaRPr lang="ru-RU" sz="10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kk-KZ" sz="1000" dirty="0" smtClean="0">
                          <a:effectLst/>
                          <a:latin typeface="Times New Roman" panose="02020603050405020304" pitchFamily="18" charset="0"/>
                          <a:cs typeface="Times New Roman" panose="02020603050405020304" pitchFamily="18" charset="0"/>
                        </a:rPr>
                        <a:t>Пайыздық көрсеткіш</a:t>
                      </a:r>
                      <a:endParaRPr lang="ru-RU" sz="10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kk-KZ" sz="1000" dirty="0" smtClean="0">
                          <a:effectLst/>
                          <a:latin typeface="Times New Roman" panose="02020603050405020304" pitchFamily="18" charset="0"/>
                          <a:cs typeface="Times New Roman" panose="02020603050405020304" pitchFamily="18" charset="0"/>
                        </a:rPr>
                        <a:t>Шығыс құжаттардың жалпы саны</a:t>
                      </a:r>
                      <a:endParaRPr lang="ru-RU" sz="10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kk-KZ" sz="1000" dirty="0" smtClean="0">
                          <a:effectLst/>
                          <a:latin typeface="Times New Roman" panose="02020603050405020304" pitchFamily="18" charset="0"/>
                          <a:cs typeface="Times New Roman" panose="02020603050405020304" pitchFamily="18" charset="0"/>
                        </a:rPr>
                        <a:t>Соның ішінде мемлекеттік тілде</a:t>
                      </a:r>
                      <a:endParaRPr lang="ru-RU" sz="10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kk-KZ" sz="1000" dirty="0" smtClean="0">
                          <a:effectLst/>
                          <a:latin typeface="Times New Roman" panose="02020603050405020304" pitchFamily="18" charset="0"/>
                          <a:cs typeface="Times New Roman" panose="02020603050405020304" pitchFamily="18" charset="0"/>
                        </a:rPr>
                        <a:t>Пайыз-дық көрсеткіш</a:t>
                      </a:r>
                      <a:endParaRPr lang="ru-RU" sz="10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kk-KZ" sz="1000" dirty="0" smtClean="0">
                          <a:effectLst/>
                          <a:latin typeface="Times New Roman" panose="02020603050405020304" pitchFamily="18" charset="0"/>
                          <a:cs typeface="Times New Roman" panose="02020603050405020304" pitchFamily="18" charset="0"/>
                        </a:rPr>
                        <a:t>Ішкі құжаттардың жалпы саны</a:t>
                      </a:r>
                      <a:endParaRPr lang="ru-RU" sz="10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kk-KZ" sz="1000" dirty="0" smtClean="0">
                          <a:effectLst/>
                          <a:latin typeface="Times New Roman" panose="02020603050405020304" pitchFamily="18" charset="0"/>
                          <a:cs typeface="Times New Roman" panose="02020603050405020304" pitchFamily="18" charset="0"/>
                        </a:rPr>
                        <a:t>Соның ішінде мемлекеттік тілде</a:t>
                      </a:r>
                      <a:endParaRPr lang="ru-RU" sz="10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kk-KZ" sz="1000" dirty="0" smtClean="0">
                          <a:effectLst/>
                          <a:latin typeface="Times New Roman" panose="02020603050405020304" pitchFamily="18" charset="0"/>
                          <a:cs typeface="Times New Roman" panose="02020603050405020304" pitchFamily="18" charset="0"/>
                        </a:rPr>
                        <a:t>Пайыздық көрсеткіш</a:t>
                      </a:r>
                      <a:endParaRPr lang="ru-RU" sz="1000" dirty="0">
                        <a:effectLst/>
                        <a:latin typeface="Times New Roman" panose="02020603050405020304" pitchFamily="18" charset="0"/>
                        <a:ea typeface="Calibri"/>
                        <a:cs typeface="Times New Roman" panose="02020603050405020304" pitchFamily="18" charset="0"/>
                      </a:endParaRPr>
                    </a:p>
                  </a:txBody>
                  <a:tcPr marL="68580" marR="68580" marT="0" marB="0"/>
                </a:tc>
              </a:tr>
              <a:tr h="197737">
                <a:tc>
                  <a:txBody>
                    <a:bodyPr/>
                    <a:lstStyle/>
                    <a:p>
                      <a:pPr algn="ctr">
                        <a:lnSpc>
                          <a:spcPct val="115000"/>
                        </a:lnSpc>
                        <a:spcAft>
                          <a:spcPts val="1000"/>
                        </a:spcAft>
                      </a:pPr>
                      <a:r>
                        <a:rPr lang="kk-KZ" sz="900">
                          <a:effectLst/>
                          <a:latin typeface="Times New Roman" panose="02020603050405020304" pitchFamily="18" charset="0"/>
                          <a:cs typeface="Times New Roman" panose="02020603050405020304" pitchFamily="18" charset="0"/>
                        </a:rPr>
                        <a:t>2</a:t>
                      </a:r>
                      <a:endParaRPr lang="ru-RU" sz="11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kk-KZ" sz="900">
                          <a:effectLst/>
                          <a:latin typeface="Times New Roman" panose="02020603050405020304" pitchFamily="18" charset="0"/>
                          <a:cs typeface="Times New Roman" panose="02020603050405020304" pitchFamily="18" charset="0"/>
                        </a:rPr>
                        <a:t>3</a:t>
                      </a:r>
                      <a:endParaRPr lang="ru-RU" sz="11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kk-KZ" sz="900">
                          <a:effectLst/>
                          <a:latin typeface="Times New Roman" panose="02020603050405020304" pitchFamily="18" charset="0"/>
                          <a:cs typeface="Times New Roman" panose="02020603050405020304" pitchFamily="18" charset="0"/>
                        </a:rPr>
                        <a:t>4</a:t>
                      </a:r>
                      <a:endParaRPr lang="ru-RU" sz="11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kk-KZ" sz="900">
                          <a:effectLst/>
                          <a:latin typeface="Times New Roman" panose="02020603050405020304" pitchFamily="18" charset="0"/>
                          <a:cs typeface="Times New Roman" panose="02020603050405020304" pitchFamily="18" charset="0"/>
                        </a:rPr>
                        <a:t>5</a:t>
                      </a:r>
                      <a:endParaRPr lang="ru-RU" sz="11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kk-KZ" sz="900" dirty="0">
                          <a:effectLst/>
                          <a:latin typeface="Times New Roman" panose="02020603050405020304" pitchFamily="18" charset="0"/>
                          <a:cs typeface="Times New Roman" panose="02020603050405020304" pitchFamily="18" charset="0"/>
                        </a:rPr>
                        <a:t>6</a:t>
                      </a:r>
                      <a:endParaRPr lang="ru-RU"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1000"/>
                        </a:spcAft>
                        <a:tabLst>
                          <a:tab pos="114300" algn="l"/>
                          <a:tab pos="381635" algn="ctr"/>
                        </a:tabLst>
                      </a:pPr>
                      <a:r>
                        <a:rPr lang="kk-KZ" sz="900" dirty="0">
                          <a:effectLst/>
                          <a:latin typeface="Times New Roman" panose="02020603050405020304" pitchFamily="18" charset="0"/>
                          <a:cs typeface="Times New Roman" panose="02020603050405020304" pitchFamily="18" charset="0"/>
                        </a:rPr>
                        <a:t>		7</a:t>
                      </a:r>
                      <a:endParaRPr lang="ru-RU" sz="11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kk-KZ" sz="900">
                          <a:effectLst/>
                          <a:latin typeface="Times New Roman" panose="02020603050405020304" pitchFamily="18" charset="0"/>
                          <a:cs typeface="Times New Roman" panose="02020603050405020304" pitchFamily="18" charset="0"/>
                        </a:rPr>
                        <a:t>8</a:t>
                      </a:r>
                      <a:endParaRPr lang="ru-RU" sz="11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kk-KZ" sz="900">
                          <a:effectLst/>
                          <a:latin typeface="Times New Roman" panose="02020603050405020304" pitchFamily="18" charset="0"/>
                          <a:cs typeface="Times New Roman" panose="02020603050405020304" pitchFamily="18" charset="0"/>
                        </a:rPr>
                        <a:t>9</a:t>
                      </a:r>
                      <a:endParaRPr lang="ru-RU" sz="11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kk-KZ" sz="900">
                          <a:effectLst/>
                          <a:latin typeface="Times New Roman" panose="02020603050405020304" pitchFamily="18" charset="0"/>
                          <a:cs typeface="Times New Roman" panose="02020603050405020304" pitchFamily="18" charset="0"/>
                        </a:rPr>
                        <a:t>10</a:t>
                      </a:r>
                      <a:endParaRPr lang="ru-RU" sz="1100">
                        <a:effectLst/>
                        <a:latin typeface="Times New Roman" panose="02020603050405020304" pitchFamily="18" charset="0"/>
                        <a:ea typeface="Calibri"/>
                        <a:cs typeface="Times New Roman" panose="02020603050405020304" pitchFamily="18" charset="0"/>
                      </a:endParaRPr>
                    </a:p>
                  </a:txBody>
                  <a:tcPr marL="68580" marR="68580" marT="0" marB="0"/>
                </a:tc>
              </a:tr>
              <a:tr h="462337">
                <a:tc>
                  <a:txBody>
                    <a:bodyPr/>
                    <a:lstStyle/>
                    <a:p>
                      <a:pPr algn="ctr">
                        <a:lnSpc>
                          <a:spcPct val="115000"/>
                        </a:lnSpc>
                        <a:spcAft>
                          <a:spcPts val="1000"/>
                        </a:spcAft>
                      </a:pPr>
                      <a:r>
                        <a:rPr lang="kk-KZ" sz="9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ru-RU" sz="1100" dirty="0" smtClean="0">
                          <a:effectLst/>
                          <a:latin typeface="Times New Roman" panose="02020603050405020304" pitchFamily="18" charset="0"/>
                          <a:ea typeface="Calibri"/>
                          <a:cs typeface="Times New Roman" panose="02020603050405020304" pitchFamily="18" charset="0"/>
                        </a:rPr>
                        <a:t>584</a:t>
                      </a:r>
                      <a:endParaRPr lang="ru-RU" sz="11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k-KZ" sz="9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ru-RU" sz="900" dirty="0" smtClean="0">
                          <a:effectLst/>
                          <a:latin typeface="Times New Roman" panose="02020603050405020304" pitchFamily="18" charset="0"/>
                          <a:ea typeface="+mn-ea"/>
                          <a:cs typeface="Times New Roman" panose="02020603050405020304" pitchFamily="18" charset="0"/>
                        </a:rPr>
                        <a:t>394</a:t>
                      </a:r>
                      <a:endParaRPr lang="ru-RU" sz="11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k-KZ" sz="9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900" dirty="0" smtClean="0">
                          <a:effectLst/>
                          <a:latin typeface="Times New Roman" panose="02020603050405020304" pitchFamily="18" charset="0"/>
                          <a:cs typeface="Times New Roman" panose="02020603050405020304" pitchFamily="18" charset="0"/>
                        </a:rPr>
                        <a:t>6</a:t>
                      </a:r>
                      <a:r>
                        <a:rPr lang="ru-RU" sz="900" dirty="0" smtClean="0">
                          <a:effectLst/>
                          <a:latin typeface="Times New Roman" panose="02020603050405020304" pitchFamily="18" charset="0"/>
                          <a:cs typeface="Times New Roman" panose="02020603050405020304" pitchFamily="18" charset="0"/>
                        </a:rPr>
                        <a:t>8</a:t>
                      </a:r>
                      <a:r>
                        <a:rPr lang="kk-KZ" sz="900" dirty="0" smtClean="0">
                          <a:effectLst/>
                          <a:latin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k-KZ" sz="9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ru-RU" sz="900" dirty="0" smtClean="0">
                          <a:effectLst/>
                          <a:latin typeface="Times New Roman" panose="02020603050405020304" pitchFamily="18" charset="0"/>
                          <a:cs typeface="Times New Roman" panose="02020603050405020304" pitchFamily="18" charset="0"/>
                        </a:rPr>
                        <a:t>307</a:t>
                      </a:r>
                      <a:endParaRPr lang="ru-RU" sz="11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k-KZ" sz="9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900" dirty="0" smtClean="0">
                          <a:effectLst/>
                          <a:latin typeface="Times New Roman" panose="02020603050405020304" pitchFamily="18" charset="0"/>
                          <a:cs typeface="Times New Roman" panose="02020603050405020304" pitchFamily="18" charset="0"/>
                        </a:rPr>
                        <a:t>2</a:t>
                      </a:r>
                      <a:r>
                        <a:rPr lang="ru-RU" sz="900" dirty="0" smtClean="0">
                          <a:effectLst/>
                          <a:latin typeface="Times New Roman" panose="02020603050405020304" pitchFamily="18" charset="0"/>
                          <a:cs typeface="Times New Roman" panose="02020603050405020304" pitchFamily="18" charset="0"/>
                        </a:rPr>
                        <a:t>48</a:t>
                      </a:r>
                      <a:endParaRPr lang="ru-RU" sz="11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k-KZ" sz="9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kk-KZ" sz="900" dirty="0" smtClean="0">
                          <a:effectLst/>
                          <a:latin typeface="Times New Roman" panose="02020603050405020304" pitchFamily="18" charset="0"/>
                          <a:cs typeface="Times New Roman" panose="02020603050405020304" pitchFamily="18" charset="0"/>
                        </a:rPr>
                        <a:t>81%</a:t>
                      </a:r>
                      <a:endParaRPr lang="ru-RU" sz="11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k-KZ" sz="9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900" dirty="0" smtClean="0">
                          <a:effectLst/>
                          <a:latin typeface="Times New Roman" panose="02020603050405020304" pitchFamily="18" charset="0"/>
                          <a:cs typeface="Times New Roman" panose="02020603050405020304" pitchFamily="18" charset="0"/>
                        </a:rPr>
                        <a:t>1</a:t>
                      </a:r>
                      <a:r>
                        <a:rPr lang="ru-RU" sz="900" dirty="0" smtClean="0">
                          <a:effectLst/>
                          <a:latin typeface="Times New Roman" panose="02020603050405020304" pitchFamily="18" charset="0"/>
                          <a:cs typeface="Times New Roman" panose="02020603050405020304" pitchFamily="18" charset="0"/>
                        </a:rPr>
                        <a:t>32</a:t>
                      </a:r>
                      <a:endParaRPr lang="ru-RU" sz="11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k-KZ" sz="9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ru-RU" sz="900" dirty="0" smtClean="0">
                          <a:effectLst/>
                          <a:latin typeface="Times New Roman" panose="02020603050405020304" pitchFamily="18" charset="0"/>
                          <a:cs typeface="Times New Roman" panose="02020603050405020304" pitchFamily="18" charset="0"/>
                        </a:rPr>
                        <a:t>97</a:t>
                      </a:r>
                      <a:endParaRPr lang="ru-RU" sz="11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k-KZ" sz="9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kk-KZ" sz="900" dirty="0" smtClean="0">
                          <a:effectLst/>
                          <a:latin typeface="Times New Roman" panose="02020603050405020304" pitchFamily="18" charset="0"/>
                          <a:cs typeface="Times New Roman" panose="02020603050405020304" pitchFamily="18" charset="0"/>
                        </a:rPr>
                        <a:t>73%</a:t>
                      </a:r>
                      <a:endParaRPr lang="ru-RU" sz="1100" dirty="0">
                        <a:effectLst/>
                        <a:latin typeface="Times New Roman" panose="02020603050405020304" pitchFamily="18" charset="0"/>
                        <a:ea typeface="Calibri"/>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132834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44" y="3121485"/>
            <a:ext cx="2011363"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Заголовок 1"/>
          <p:cNvSpPr txBox="1">
            <a:spLocks/>
          </p:cNvSpPr>
          <p:nvPr/>
        </p:nvSpPr>
        <p:spPr>
          <a:xfrm>
            <a:off x="0" y="0"/>
            <a:ext cx="9144000" cy="1052736"/>
          </a:xfrm>
          <a:prstGeom prst="rect">
            <a:avLst/>
          </a:prstGeom>
          <a:gradFill flip="none" rotWithShape="1">
            <a:gsLst>
              <a:gs pos="0">
                <a:schemeClr val="accent1">
                  <a:lumMod val="20000"/>
                  <a:lumOff val="80000"/>
                  <a:alpha val="98000"/>
                </a:schemeClr>
              </a:gs>
              <a:gs pos="25000">
                <a:schemeClr val="accent1">
                  <a:lumMod val="20000"/>
                  <a:lumOff val="80000"/>
                </a:schemeClr>
              </a:gs>
              <a:gs pos="88000">
                <a:srgbClr val="0087E6">
                  <a:lumMod val="46000"/>
                  <a:lumOff val="54000"/>
                  <a:alpha val="38000"/>
                </a:srgbClr>
              </a:gs>
              <a:gs pos="100000">
                <a:srgbClr val="005CBF"/>
              </a:gs>
            </a:gsLst>
            <a:lin ang="6000000" scaled="0"/>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ru-RU"/>
            </a:defPPr>
            <a:lvl1pPr algn="ctr" fontAlgn="auto">
              <a:spcAft>
                <a:spcPts val="0"/>
              </a:spcAft>
              <a:defRPr sz="2400" b="1">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kk-KZ" sz="1800" dirty="0" smtClean="0">
                <a:solidFill>
                  <a:prstClr val="black"/>
                </a:solidFill>
                <a:effectLst/>
              </a:rPr>
              <a:t>ҚМТ тауарлар</a:t>
            </a:r>
            <a:r>
              <a:rPr lang="kk-KZ" sz="1800" dirty="0">
                <a:solidFill>
                  <a:prstClr val="black"/>
                </a:solidFill>
                <a:effectLst/>
              </a:rPr>
              <a:t>, жұмыстар мен қызметтерді сатып алу жөніндегі  </a:t>
            </a:r>
            <a:r>
              <a:rPr lang="kk-KZ" sz="1800" dirty="0" smtClean="0">
                <a:solidFill>
                  <a:prstClr val="black"/>
                </a:solidFill>
                <a:effectLst/>
              </a:rPr>
              <a:t>жылдық жоспарының орындалуы</a:t>
            </a:r>
            <a:endParaRPr lang="ru-RU" sz="1800" dirty="0">
              <a:solidFill>
                <a:prstClr val="black"/>
              </a:solidFill>
              <a:effectLst/>
            </a:endParaRPr>
          </a:p>
        </p:txBody>
      </p:sp>
      <p:sp>
        <p:nvSpPr>
          <p:cNvPr id="14" name="Номер слайда 15"/>
          <p:cNvSpPr>
            <a:spLocks noGrp="1"/>
          </p:cNvSpPr>
          <p:nvPr>
            <p:ph type="sldNum" sz="quarter" idx="12"/>
          </p:nvPr>
        </p:nvSpPr>
        <p:spPr>
          <a:xfrm>
            <a:off x="6759575" y="6356350"/>
            <a:ext cx="2133600" cy="365125"/>
          </a:xfrm>
        </p:spPr>
        <p:txBody>
          <a:bodyPr/>
          <a:lstStyle/>
          <a:p>
            <a:pPr>
              <a:defRPr/>
            </a:pPr>
            <a:fld id="{23E710DE-BCF3-4DCF-8C80-E1AE5AE25A33}" type="slidenum">
              <a:rPr lang="ru-RU">
                <a:solidFill>
                  <a:prstClr val="black">
                    <a:tint val="75000"/>
                  </a:prstClr>
                </a:solidFill>
              </a:rPr>
              <a:pPr>
                <a:defRPr/>
              </a:pPr>
              <a:t>14</a:t>
            </a:fld>
            <a:endParaRPr lang="ru-RU">
              <a:solidFill>
                <a:prstClr val="black">
                  <a:tint val="75000"/>
                </a:prstClr>
              </a:solidFill>
            </a:endParaRPr>
          </a:p>
        </p:txBody>
      </p:sp>
      <p:pic>
        <p:nvPicPr>
          <p:cNvPr id="17" name="Picture 2" descr="cid:image002.gif@01C77560.29E719F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42844" y="6429396"/>
            <a:ext cx="14763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Таблица 10"/>
          <p:cNvGraphicFramePr>
            <a:graphicFrameLocks noGrp="1"/>
          </p:cNvGraphicFramePr>
          <p:nvPr>
            <p:extLst>
              <p:ext uri="{D42A27DB-BD31-4B8C-83A1-F6EECF244321}">
                <p14:modId xmlns:p14="http://schemas.microsoft.com/office/powerpoint/2010/main" val="2219560122"/>
              </p:ext>
            </p:extLst>
          </p:nvPr>
        </p:nvGraphicFramePr>
        <p:xfrm>
          <a:off x="420873" y="1545878"/>
          <a:ext cx="8255582" cy="1375280"/>
        </p:xfrm>
        <a:graphic>
          <a:graphicData uri="http://schemas.openxmlformats.org/drawingml/2006/table">
            <a:tbl>
              <a:tblPr firstRow="1" firstCol="1" bandRow="1">
                <a:tableStyleId>{5C22544A-7EE6-4342-B048-85BDC9FD1C3A}</a:tableStyleId>
              </a:tblPr>
              <a:tblGrid>
                <a:gridCol w="1938267"/>
                <a:gridCol w="1938267"/>
                <a:gridCol w="2943295"/>
                <a:gridCol w="1435753"/>
              </a:tblGrid>
              <a:tr h="284543">
                <a:tc>
                  <a:txBody>
                    <a:bodyPr/>
                    <a:lstStyle/>
                    <a:p>
                      <a:pPr algn="ctr">
                        <a:lnSpc>
                          <a:spcPts val="1270"/>
                        </a:lnSpc>
                        <a:spcAft>
                          <a:spcPts val="0"/>
                        </a:spcAft>
                      </a:pPr>
                      <a:r>
                        <a:rPr lang="ru-RU" sz="1600" spc="0" dirty="0" smtClean="0">
                          <a:effectLst/>
                          <a:latin typeface="Times New Roman" pitchFamily="18" charset="0"/>
                          <a:cs typeface="Times New Roman" pitchFamily="18" charset="0"/>
                        </a:rPr>
                        <a:t>ТЖҚ </a:t>
                      </a:r>
                      <a:r>
                        <a:rPr lang="ru-RU" sz="1600" spc="0" dirty="0" err="1" smtClean="0">
                          <a:effectLst/>
                          <a:latin typeface="Times New Roman" pitchFamily="18" charset="0"/>
                          <a:cs typeface="Times New Roman" pitchFamily="18" charset="0"/>
                        </a:rPr>
                        <a:t>атауы</a:t>
                      </a:r>
                      <a:endParaRPr lang="ru-RU" sz="1600" dirty="0">
                        <a:effectLst/>
                        <a:latin typeface="Times New Roman" pitchFamily="18" charset="0"/>
                        <a:ea typeface="Times New Roman"/>
                        <a:cs typeface="Times New Roman" pitchFamily="18" charset="0"/>
                      </a:endParaRPr>
                    </a:p>
                  </a:txBody>
                  <a:tcPr marL="6350" marR="6350" marT="0" marB="0" anchor="ctr"/>
                </a:tc>
                <a:tc>
                  <a:txBody>
                    <a:bodyPr/>
                    <a:lstStyle/>
                    <a:p>
                      <a:pPr algn="ctr">
                        <a:lnSpc>
                          <a:spcPts val="1270"/>
                        </a:lnSpc>
                        <a:spcAft>
                          <a:spcPts val="0"/>
                        </a:spcAft>
                      </a:pPr>
                      <a:r>
                        <a:rPr lang="ru-RU" sz="1200" spc="0" dirty="0" err="1" smtClean="0">
                          <a:effectLst/>
                          <a:latin typeface="Times New Roman" pitchFamily="18" charset="0"/>
                          <a:cs typeface="Times New Roman" pitchFamily="18" charset="0"/>
                        </a:rPr>
                        <a:t>Жоспар</a:t>
                      </a:r>
                      <a:r>
                        <a:rPr lang="ru-RU" sz="1200" spc="0" dirty="0" smtClean="0">
                          <a:effectLst/>
                          <a:latin typeface="Times New Roman" pitchFamily="18" charset="0"/>
                          <a:cs typeface="Times New Roman" pitchFamily="18" charset="0"/>
                        </a:rPr>
                        <a:t> </a:t>
                      </a:r>
                      <a:endParaRPr lang="ru-RU" sz="1000" dirty="0">
                        <a:effectLst/>
                        <a:latin typeface="Times New Roman" pitchFamily="18" charset="0"/>
                        <a:ea typeface="Times New Roman"/>
                        <a:cs typeface="Times New Roman" pitchFamily="18" charset="0"/>
                      </a:endParaRPr>
                    </a:p>
                  </a:txBody>
                  <a:tcPr marL="6350" marR="6350" marT="0" marB="0" anchor="ctr"/>
                </a:tc>
                <a:tc>
                  <a:txBody>
                    <a:bodyPr/>
                    <a:lstStyle/>
                    <a:p>
                      <a:pPr algn="ctr">
                        <a:lnSpc>
                          <a:spcPts val="1270"/>
                        </a:lnSpc>
                        <a:spcAft>
                          <a:spcPts val="0"/>
                        </a:spcAft>
                      </a:pPr>
                      <a:r>
                        <a:rPr lang="kk-KZ" sz="1200" spc="0" dirty="0" smtClean="0">
                          <a:effectLst/>
                          <a:latin typeface="Times New Roman" pitchFamily="18" charset="0"/>
                          <a:ea typeface="+mn-ea"/>
                          <a:cs typeface="Times New Roman" pitchFamily="18" charset="0"/>
                        </a:rPr>
                        <a:t>Нақты</a:t>
                      </a:r>
                      <a:endParaRPr lang="ru-RU" sz="1000" dirty="0">
                        <a:effectLst/>
                        <a:latin typeface="Times New Roman" pitchFamily="18" charset="0"/>
                        <a:ea typeface="Times New Roman"/>
                        <a:cs typeface="Times New Roman" pitchFamily="18" charset="0"/>
                      </a:endParaRPr>
                    </a:p>
                  </a:txBody>
                  <a:tcPr marL="6350" marR="6350" marT="0" marB="0" anchor="ctr"/>
                </a:tc>
                <a:tc>
                  <a:txBody>
                    <a:bodyPr/>
                    <a:lstStyle/>
                    <a:p>
                      <a:pPr algn="ctr">
                        <a:lnSpc>
                          <a:spcPts val="1270"/>
                        </a:lnSpc>
                        <a:spcAft>
                          <a:spcPts val="0"/>
                        </a:spcAft>
                      </a:pPr>
                      <a:r>
                        <a:rPr lang="ru-RU" sz="1200" spc="0" dirty="0" err="1" smtClean="0">
                          <a:effectLst/>
                          <a:latin typeface="Times New Roman" pitchFamily="18" charset="0"/>
                          <a:cs typeface="Times New Roman" pitchFamily="18" charset="0"/>
                        </a:rPr>
                        <a:t>Үнемдеу</a:t>
                      </a:r>
                      <a:r>
                        <a:rPr lang="ru-RU" sz="1200" spc="0" dirty="0" smtClean="0">
                          <a:effectLst/>
                          <a:latin typeface="Times New Roman" pitchFamily="18" charset="0"/>
                          <a:cs typeface="Times New Roman" pitchFamily="18" charset="0"/>
                        </a:rPr>
                        <a:t> </a:t>
                      </a:r>
                      <a:endParaRPr lang="ru-RU" sz="1000" dirty="0">
                        <a:effectLst/>
                        <a:latin typeface="Times New Roman" pitchFamily="18" charset="0"/>
                        <a:ea typeface="Times New Roman"/>
                        <a:cs typeface="Times New Roman" pitchFamily="18" charset="0"/>
                      </a:endParaRPr>
                    </a:p>
                  </a:txBody>
                  <a:tcPr marL="6350" marR="6350" marT="0" marB="0" anchor="ctr"/>
                </a:tc>
              </a:tr>
              <a:tr h="318668">
                <a:tc>
                  <a:txBody>
                    <a:bodyPr/>
                    <a:lstStyle/>
                    <a:p>
                      <a:pPr algn="ctr">
                        <a:lnSpc>
                          <a:spcPts val="1270"/>
                        </a:lnSpc>
                        <a:spcAft>
                          <a:spcPts val="0"/>
                        </a:spcAft>
                      </a:pPr>
                      <a:r>
                        <a:rPr lang="ru-RU" sz="1600" spc="0" dirty="0" err="1" smtClean="0">
                          <a:effectLst/>
                          <a:latin typeface="Times New Roman" pitchFamily="18" charset="0"/>
                          <a:cs typeface="Times New Roman" pitchFamily="18" charset="0"/>
                        </a:rPr>
                        <a:t>Тауарлар</a:t>
                      </a:r>
                      <a:r>
                        <a:rPr lang="ru-RU" sz="1600" spc="0" baseline="0" dirty="0" smtClean="0">
                          <a:effectLst/>
                          <a:latin typeface="Times New Roman" pitchFamily="18" charset="0"/>
                          <a:cs typeface="Times New Roman" pitchFamily="18" charset="0"/>
                        </a:rPr>
                        <a:t> </a:t>
                      </a:r>
                      <a:endParaRPr lang="ru-RU" sz="1600" dirty="0">
                        <a:effectLst/>
                        <a:latin typeface="Times New Roman" pitchFamily="18" charset="0"/>
                        <a:ea typeface="Times New Roman"/>
                        <a:cs typeface="Times New Roman" pitchFamily="18" charset="0"/>
                      </a:endParaRPr>
                    </a:p>
                  </a:txBody>
                  <a:tcPr marL="6350" marR="6350" marT="0" marB="0" anchor="ctr"/>
                </a:tc>
                <a:tc>
                  <a:txBody>
                    <a:bodyPr/>
                    <a:lstStyle/>
                    <a:p>
                      <a:pPr algn="ctr" fontAlgn="ctr"/>
                      <a:r>
                        <a:rPr lang="ru-RU" sz="1600" b="0" kern="1200" spc="0" dirty="0">
                          <a:solidFill>
                            <a:srgbClr val="000000"/>
                          </a:solidFill>
                          <a:effectLst/>
                          <a:latin typeface="Times New Roman"/>
                          <a:ea typeface="Times New Roman"/>
                          <a:cs typeface="Times New Roman"/>
                        </a:rPr>
                        <a:t>712 265,19</a:t>
                      </a:r>
                    </a:p>
                  </a:txBody>
                  <a:tcPr marL="0" marR="0" marT="0" marB="0" anchor="ctr"/>
                </a:tc>
                <a:tc>
                  <a:txBody>
                    <a:bodyPr/>
                    <a:lstStyle/>
                    <a:p>
                      <a:pPr algn="ctr" fontAlgn="ctr"/>
                      <a:r>
                        <a:rPr lang="ru-RU" sz="1600" b="0" kern="1200" spc="0" dirty="0">
                          <a:solidFill>
                            <a:srgbClr val="000000"/>
                          </a:solidFill>
                          <a:effectLst/>
                          <a:latin typeface="Times New Roman"/>
                          <a:ea typeface="Times New Roman"/>
                          <a:cs typeface="Times New Roman"/>
                        </a:rPr>
                        <a:t>636 573,64</a:t>
                      </a:r>
                    </a:p>
                  </a:txBody>
                  <a:tcPr marL="0" marR="0" marT="0" marB="0" anchor="ctr"/>
                </a:tc>
                <a:tc>
                  <a:txBody>
                    <a:bodyPr/>
                    <a:lstStyle/>
                    <a:p>
                      <a:pPr algn="ctr" fontAlgn="ctr"/>
                      <a:r>
                        <a:rPr lang="ru-RU" sz="1600" b="0" kern="1200" spc="0" dirty="0">
                          <a:solidFill>
                            <a:srgbClr val="000000"/>
                          </a:solidFill>
                          <a:effectLst/>
                          <a:latin typeface="Times New Roman"/>
                          <a:ea typeface="Times New Roman"/>
                          <a:cs typeface="Times New Roman"/>
                        </a:rPr>
                        <a:t>75 691,55</a:t>
                      </a:r>
                    </a:p>
                  </a:txBody>
                  <a:tcPr marL="0" marR="0" marT="0" marB="0" anchor="ctr"/>
                </a:tc>
              </a:tr>
              <a:tr h="274187">
                <a:tc>
                  <a:txBody>
                    <a:bodyPr/>
                    <a:lstStyle/>
                    <a:p>
                      <a:pPr algn="ctr">
                        <a:lnSpc>
                          <a:spcPts val="1270"/>
                        </a:lnSpc>
                        <a:spcAft>
                          <a:spcPts val="0"/>
                        </a:spcAft>
                      </a:pPr>
                      <a:r>
                        <a:rPr lang="ru-RU" sz="1600" spc="0" dirty="0" err="1" smtClean="0">
                          <a:effectLst/>
                          <a:latin typeface="Times New Roman" pitchFamily="18" charset="0"/>
                          <a:cs typeface="Times New Roman" pitchFamily="18" charset="0"/>
                        </a:rPr>
                        <a:t>Жұмыстар</a:t>
                      </a:r>
                      <a:r>
                        <a:rPr lang="ru-RU" sz="1600" spc="0" dirty="0" smtClean="0">
                          <a:effectLst/>
                          <a:latin typeface="Times New Roman" pitchFamily="18" charset="0"/>
                          <a:cs typeface="Times New Roman" pitchFamily="18" charset="0"/>
                        </a:rPr>
                        <a:t> </a:t>
                      </a:r>
                      <a:endParaRPr lang="ru-RU" sz="1600" dirty="0">
                        <a:effectLst/>
                        <a:latin typeface="Times New Roman" pitchFamily="18" charset="0"/>
                        <a:ea typeface="Times New Roman"/>
                        <a:cs typeface="Times New Roman" pitchFamily="18" charset="0"/>
                      </a:endParaRPr>
                    </a:p>
                  </a:txBody>
                  <a:tcPr marL="6350" marR="6350" marT="0" marB="0" anchor="ctr"/>
                </a:tc>
                <a:tc>
                  <a:txBody>
                    <a:bodyPr/>
                    <a:lstStyle/>
                    <a:p>
                      <a:pPr algn="ctr" fontAlgn="ctr"/>
                      <a:r>
                        <a:rPr lang="ru-RU" sz="1600" b="0" kern="1200" spc="0" dirty="0">
                          <a:solidFill>
                            <a:srgbClr val="000000"/>
                          </a:solidFill>
                          <a:effectLst/>
                          <a:latin typeface="Times New Roman"/>
                          <a:ea typeface="Times New Roman"/>
                          <a:cs typeface="Times New Roman"/>
                        </a:rPr>
                        <a:t>1 126 569,58</a:t>
                      </a:r>
                    </a:p>
                  </a:txBody>
                  <a:tcPr marL="0" marR="0" marT="0" marB="0" anchor="ctr"/>
                </a:tc>
                <a:tc>
                  <a:txBody>
                    <a:bodyPr/>
                    <a:lstStyle/>
                    <a:p>
                      <a:pPr marL="0" algn="ctr" defTabSz="914400" rtl="0" eaLnBrk="1" fontAlgn="ctr" latinLnBrk="0" hangingPunct="1"/>
                      <a:r>
                        <a:rPr lang="ru-RU" sz="1600" b="0" kern="1200" spc="0" dirty="0">
                          <a:solidFill>
                            <a:srgbClr val="000000"/>
                          </a:solidFill>
                          <a:effectLst/>
                          <a:latin typeface="Times New Roman"/>
                          <a:ea typeface="Times New Roman"/>
                          <a:cs typeface="Times New Roman"/>
                        </a:rPr>
                        <a:t>1 107 317,53</a:t>
                      </a:r>
                    </a:p>
                  </a:txBody>
                  <a:tcPr marL="0" marR="0" marT="0" marB="0" anchor="ctr"/>
                </a:tc>
                <a:tc>
                  <a:txBody>
                    <a:bodyPr/>
                    <a:lstStyle/>
                    <a:p>
                      <a:pPr algn="ctr" fontAlgn="ctr"/>
                      <a:r>
                        <a:rPr lang="ru-RU" sz="1600" b="0" kern="1200" spc="0" dirty="0">
                          <a:solidFill>
                            <a:srgbClr val="000000"/>
                          </a:solidFill>
                          <a:effectLst/>
                          <a:latin typeface="Times New Roman"/>
                          <a:ea typeface="Times New Roman"/>
                          <a:cs typeface="Times New Roman"/>
                        </a:rPr>
                        <a:t>19 252,05</a:t>
                      </a:r>
                    </a:p>
                  </a:txBody>
                  <a:tcPr marL="0" marR="0" marT="0" marB="0" anchor="ctr"/>
                </a:tc>
              </a:tr>
              <a:tr h="254042">
                <a:tc>
                  <a:txBody>
                    <a:bodyPr/>
                    <a:lstStyle/>
                    <a:p>
                      <a:pPr algn="ctr">
                        <a:lnSpc>
                          <a:spcPts val="1270"/>
                        </a:lnSpc>
                        <a:spcAft>
                          <a:spcPts val="0"/>
                        </a:spcAft>
                      </a:pPr>
                      <a:r>
                        <a:rPr lang="ru-RU" sz="1600" spc="0" dirty="0" err="1" smtClean="0">
                          <a:effectLst/>
                          <a:latin typeface="Times New Roman" pitchFamily="18" charset="0"/>
                          <a:cs typeface="Times New Roman" pitchFamily="18" charset="0"/>
                        </a:rPr>
                        <a:t>Қызметтер</a:t>
                      </a:r>
                      <a:r>
                        <a:rPr lang="ru-RU" sz="1600" spc="0" dirty="0" smtClean="0">
                          <a:effectLst/>
                          <a:latin typeface="Times New Roman" pitchFamily="18" charset="0"/>
                          <a:cs typeface="Times New Roman" pitchFamily="18" charset="0"/>
                        </a:rPr>
                        <a:t> </a:t>
                      </a:r>
                      <a:endParaRPr lang="ru-RU" sz="1600" dirty="0">
                        <a:effectLst/>
                        <a:latin typeface="Times New Roman" pitchFamily="18" charset="0"/>
                        <a:ea typeface="Times New Roman"/>
                        <a:cs typeface="Times New Roman" pitchFamily="18" charset="0"/>
                      </a:endParaRPr>
                    </a:p>
                  </a:txBody>
                  <a:tcPr marL="6350" marR="6350" marT="0" marB="0" anchor="ctr"/>
                </a:tc>
                <a:tc>
                  <a:txBody>
                    <a:bodyPr/>
                    <a:lstStyle/>
                    <a:p>
                      <a:pPr algn="ctr" fontAlgn="ctr"/>
                      <a:r>
                        <a:rPr lang="ru-RU" sz="1600" b="0" kern="1200" spc="0" dirty="0">
                          <a:solidFill>
                            <a:srgbClr val="000000"/>
                          </a:solidFill>
                          <a:effectLst/>
                          <a:latin typeface="Times New Roman"/>
                          <a:ea typeface="Times New Roman"/>
                          <a:cs typeface="Times New Roman"/>
                        </a:rPr>
                        <a:t>3 774 961,22</a:t>
                      </a:r>
                    </a:p>
                  </a:txBody>
                  <a:tcPr marL="0" marR="0" marT="0" marB="0" anchor="ctr"/>
                </a:tc>
                <a:tc>
                  <a:txBody>
                    <a:bodyPr/>
                    <a:lstStyle/>
                    <a:p>
                      <a:pPr marL="0" algn="ctr" defTabSz="914400" rtl="0" eaLnBrk="1" fontAlgn="ctr" latinLnBrk="0" hangingPunct="1"/>
                      <a:r>
                        <a:rPr lang="ru-RU" sz="1600" b="0" kern="1200" spc="0" dirty="0">
                          <a:solidFill>
                            <a:srgbClr val="000000"/>
                          </a:solidFill>
                          <a:effectLst/>
                          <a:latin typeface="Times New Roman"/>
                          <a:ea typeface="Times New Roman"/>
                          <a:cs typeface="Times New Roman"/>
                        </a:rPr>
                        <a:t>3 468 502,93</a:t>
                      </a:r>
                    </a:p>
                  </a:txBody>
                  <a:tcPr marL="0" marR="0" marT="0" marB="0" anchor="ctr"/>
                </a:tc>
                <a:tc>
                  <a:txBody>
                    <a:bodyPr/>
                    <a:lstStyle/>
                    <a:p>
                      <a:pPr algn="ctr" fontAlgn="ctr"/>
                      <a:r>
                        <a:rPr lang="ru-RU" sz="1600" b="0" kern="1200" spc="0" dirty="0">
                          <a:solidFill>
                            <a:srgbClr val="000000"/>
                          </a:solidFill>
                          <a:effectLst/>
                          <a:latin typeface="Times New Roman"/>
                          <a:ea typeface="Times New Roman"/>
                          <a:cs typeface="Times New Roman"/>
                        </a:rPr>
                        <a:t>306 458,29</a:t>
                      </a:r>
                    </a:p>
                  </a:txBody>
                  <a:tcPr marL="0" marR="0" marT="0" marB="0" anchor="ctr"/>
                </a:tc>
              </a:tr>
              <a:tr h="232926">
                <a:tc>
                  <a:txBody>
                    <a:bodyPr/>
                    <a:lstStyle/>
                    <a:p>
                      <a:pPr algn="ctr">
                        <a:lnSpc>
                          <a:spcPts val="1270"/>
                        </a:lnSpc>
                        <a:spcAft>
                          <a:spcPts val="0"/>
                        </a:spcAft>
                      </a:pPr>
                      <a:r>
                        <a:rPr lang="ru-RU" sz="1600" spc="0" dirty="0" smtClean="0">
                          <a:effectLst/>
                          <a:latin typeface="Times New Roman" pitchFamily="18" charset="0"/>
                          <a:cs typeface="Times New Roman" pitchFamily="18" charset="0"/>
                        </a:rPr>
                        <a:t>БАРЛЫҒЫ</a:t>
                      </a:r>
                      <a:endParaRPr lang="ru-RU" sz="1600" dirty="0">
                        <a:effectLst/>
                        <a:latin typeface="Times New Roman" pitchFamily="18" charset="0"/>
                        <a:ea typeface="Times New Roman"/>
                        <a:cs typeface="Times New Roman" pitchFamily="18" charset="0"/>
                      </a:endParaRPr>
                    </a:p>
                  </a:txBody>
                  <a:tcPr marL="6350" marR="6350" marT="0" marB="0" anchor="ctr"/>
                </a:tc>
                <a:tc>
                  <a:txBody>
                    <a:bodyPr/>
                    <a:lstStyle/>
                    <a:p>
                      <a:pPr algn="ctr" fontAlgn="ctr"/>
                      <a:r>
                        <a:rPr lang="ru-RU" sz="1600" b="1" kern="1200" spc="0" dirty="0">
                          <a:solidFill>
                            <a:srgbClr val="000000"/>
                          </a:solidFill>
                          <a:effectLst/>
                          <a:latin typeface="Times New Roman"/>
                          <a:ea typeface="Times New Roman"/>
                          <a:cs typeface="Times New Roman"/>
                        </a:rPr>
                        <a:t>5 613 795,99</a:t>
                      </a:r>
                    </a:p>
                  </a:txBody>
                  <a:tcPr marL="0" marR="0" marT="0" marB="0" anchor="ctr"/>
                </a:tc>
                <a:tc>
                  <a:txBody>
                    <a:bodyPr/>
                    <a:lstStyle/>
                    <a:p>
                      <a:pPr marL="0" algn="ctr" defTabSz="914400" rtl="0" eaLnBrk="1" fontAlgn="ctr" latinLnBrk="0" hangingPunct="1"/>
                      <a:r>
                        <a:rPr lang="ru-RU" sz="1600" b="1" kern="1200" spc="0" dirty="0">
                          <a:solidFill>
                            <a:srgbClr val="000000"/>
                          </a:solidFill>
                          <a:effectLst/>
                          <a:latin typeface="Times New Roman"/>
                          <a:ea typeface="Times New Roman"/>
                          <a:cs typeface="Times New Roman"/>
                        </a:rPr>
                        <a:t>5 212 394,11</a:t>
                      </a:r>
                    </a:p>
                  </a:txBody>
                  <a:tcPr marL="0" marR="0" marT="0" marB="0" anchor="ctr"/>
                </a:tc>
                <a:tc>
                  <a:txBody>
                    <a:bodyPr/>
                    <a:lstStyle/>
                    <a:p>
                      <a:pPr algn="ctr" fontAlgn="ctr"/>
                      <a:r>
                        <a:rPr lang="ru-RU" sz="1600" b="1" kern="1200" spc="0" dirty="0">
                          <a:solidFill>
                            <a:srgbClr val="000000"/>
                          </a:solidFill>
                          <a:effectLst/>
                          <a:latin typeface="Times New Roman"/>
                          <a:ea typeface="Times New Roman"/>
                          <a:cs typeface="Times New Roman"/>
                        </a:rPr>
                        <a:t>401 401,88</a:t>
                      </a:r>
                    </a:p>
                  </a:txBody>
                  <a:tcPr marL="0" marR="0" marT="0" marB="0" anchor="ctr"/>
                </a:tc>
              </a:tr>
            </a:tbl>
          </a:graphicData>
        </a:graphic>
      </p:graphicFrame>
      <p:sp>
        <p:nvSpPr>
          <p:cNvPr id="3" name="Прямоугольник 2"/>
          <p:cNvSpPr/>
          <p:nvPr/>
        </p:nvSpPr>
        <p:spPr>
          <a:xfrm>
            <a:off x="687760" y="1084093"/>
            <a:ext cx="7632848" cy="369332"/>
          </a:xfrm>
          <a:prstGeom prst="rect">
            <a:avLst/>
          </a:prstGeom>
        </p:spPr>
        <p:txBody>
          <a:bodyPr wrap="square">
            <a:spAutoFit/>
          </a:bodyPr>
          <a:lstStyle/>
          <a:p>
            <a:r>
              <a:rPr lang="ru-RU" b="1" dirty="0" smtClean="0">
                <a:solidFill>
                  <a:prstClr val="black"/>
                </a:solidFill>
                <a:latin typeface="Times New Roman" pitchFamily="18" charset="0"/>
                <a:cs typeface="Times New Roman" pitchFamily="18" charset="0"/>
              </a:rPr>
              <a:t>2019 ж. 1-ж/ж. </a:t>
            </a:r>
            <a:r>
              <a:rPr lang="ru-RU" b="1" dirty="0" err="1" smtClean="0">
                <a:solidFill>
                  <a:prstClr val="black"/>
                </a:solidFill>
                <a:latin typeface="Times New Roman" pitchFamily="18" charset="0"/>
                <a:cs typeface="Times New Roman" pitchFamily="18" charset="0"/>
              </a:rPr>
              <a:t>қорытындысы</a:t>
            </a:r>
            <a:r>
              <a:rPr lang="ru-RU" b="1" dirty="0" smtClean="0">
                <a:solidFill>
                  <a:prstClr val="black"/>
                </a:solidFill>
                <a:latin typeface="Times New Roman" pitchFamily="18" charset="0"/>
                <a:cs typeface="Times New Roman" pitchFamily="18" charset="0"/>
              </a:rPr>
              <a:t> бойынша, </a:t>
            </a:r>
            <a:r>
              <a:rPr lang="ru-RU" b="1" dirty="0" err="1" smtClean="0">
                <a:solidFill>
                  <a:prstClr val="black"/>
                </a:solidFill>
                <a:latin typeface="Times New Roman" pitchFamily="18" charset="0"/>
                <a:cs typeface="Times New Roman" pitchFamily="18" charset="0"/>
              </a:rPr>
              <a:t>мың</a:t>
            </a:r>
            <a:r>
              <a:rPr lang="ru-RU" b="1" dirty="0" smtClean="0">
                <a:solidFill>
                  <a:prstClr val="black"/>
                </a:solidFill>
                <a:latin typeface="Times New Roman" pitchFamily="18" charset="0"/>
                <a:cs typeface="Times New Roman" pitchFamily="18" charset="0"/>
              </a:rPr>
              <a:t> </a:t>
            </a:r>
            <a:r>
              <a:rPr lang="ru-RU" b="1" dirty="0" err="1" smtClean="0">
                <a:solidFill>
                  <a:prstClr val="black"/>
                </a:solidFill>
                <a:latin typeface="Times New Roman" pitchFamily="18" charset="0"/>
                <a:cs typeface="Times New Roman" pitchFamily="18" charset="0"/>
              </a:rPr>
              <a:t>теңге</a:t>
            </a:r>
            <a:r>
              <a:rPr lang="ru-RU" b="1" dirty="0" smtClean="0">
                <a:solidFill>
                  <a:prstClr val="black"/>
                </a:solidFill>
                <a:latin typeface="Times New Roman" pitchFamily="18" charset="0"/>
                <a:cs typeface="Times New Roman" pitchFamily="18" charset="0"/>
              </a:rPr>
              <a:t>:</a:t>
            </a:r>
            <a:endParaRPr lang="ru-RU" b="1" dirty="0">
              <a:solidFill>
                <a:prstClr val="black"/>
              </a:solidFill>
              <a:latin typeface="Times New Roman" pitchFamily="18" charset="0"/>
              <a:cs typeface="Times New Roman" pitchFamily="18" charset="0"/>
            </a:endParaRPr>
          </a:p>
        </p:txBody>
      </p:sp>
      <p:sp>
        <p:nvSpPr>
          <p:cNvPr id="4" name="Прямоугольник 3"/>
          <p:cNvSpPr/>
          <p:nvPr/>
        </p:nvSpPr>
        <p:spPr>
          <a:xfrm>
            <a:off x="420873" y="2924944"/>
            <a:ext cx="8136903" cy="861774"/>
          </a:xfrm>
          <a:prstGeom prst="rect">
            <a:avLst/>
          </a:prstGeom>
        </p:spPr>
        <p:txBody>
          <a:bodyPr wrap="square">
            <a:spAutoFit/>
          </a:bodyPr>
          <a:lstStyle/>
          <a:p>
            <a:r>
              <a:rPr lang="kk-KZ" sz="1600" dirty="0" smtClean="0">
                <a:solidFill>
                  <a:prstClr val="black"/>
                </a:solidFill>
                <a:latin typeface="Times New Roman" pitchFamily="18" charset="0"/>
                <a:cs typeface="Times New Roman" pitchFamily="18" charset="0"/>
              </a:rPr>
              <a:t>ҚМТ ТЖҚ сатып алу жоспары 2019ж. 1-ж/ж. 100</a:t>
            </a:r>
            <a:r>
              <a:rPr lang="en-US" sz="1600" dirty="0" smtClean="0">
                <a:solidFill>
                  <a:prstClr val="black"/>
                </a:solidFill>
                <a:latin typeface="Times New Roman" pitchFamily="18" charset="0"/>
                <a:cs typeface="Times New Roman" pitchFamily="18" charset="0"/>
              </a:rPr>
              <a:t>% </a:t>
            </a:r>
            <a:r>
              <a:rPr lang="kk-KZ" sz="1600" dirty="0" smtClean="0">
                <a:solidFill>
                  <a:prstClr val="black"/>
                </a:solidFill>
                <a:latin typeface="Times New Roman" pitchFamily="18" charset="0"/>
                <a:cs typeface="Times New Roman" pitchFamily="18" charset="0"/>
              </a:rPr>
              <a:t>орындалды. 2019 жылы сатып алуға жоспарланған ҚМТ ТЖҚ сатып алу жоспарын игеру қорытындысы 84</a:t>
            </a:r>
            <a:r>
              <a:rPr lang="en-US" sz="1600" dirty="0" smtClean="0">
                <a:solidFill>
                  <a:prstClr val="black"/>
                </a:solidFill>
                <a:latin typeface="Times New Roman" pitchFamily="18" charset="0"/>
                <a:cs typeface="Times New Roman" pitchFamily="18" charset="0"/>
              </a:rPr>
              <a:t>%</a:t>
            </a:r>
            <a:r>
              <a:rPr lang="kk-KZ" sz="1600" dirty="0" smtClean="0">
                <a:solidFill>
                  <a:prstClr val="black"/>
                </a:solidFill>
                <a:latin typeface="Times New Roman" pitchFamily="18" charset="0"/>
                <a:cs typeface="Times New Roman" pitchFamily="18" charset="0"/>
              </a:rPr>
              <a:t> құрайды. </a:t>
            </a:r>
            <a:endParaRPr lang="ru-RU" sz="1600" dirty="0" smtClean="0">
              <a:solidFill>
                <a:prstClr val="black"/>
              </a:solidFill>
              <a:latin typeface="Times New Roman" pitchFamily="18" charset="0"/>
              <a:cs typeface="Times New Roman" pitchFamily="18" charset="0"/>
            </a:endParaRPr>
          </a:p>
          <a:p>
            <a:r>
              <a:rPr lang="ru-RU" b="1" dirty="0" err="1" smtClean="0">
                <a:solidFill>
                  <a:prstClr val="black"/>
                </a:solidFill>
                <a:latin typeface="Times New Roman" pitchFamily="18" charset="0"/>
                <a:cs typeface="Times New Roman" pitchFamily="18" charset="0"/>
              </a:rPr>
              <a:t>Тауарлар</a:t>
            </a:r>
            <a:r>
              <a:rPr lang="ru-RU" b="1" dirty="0" smtClean="0">
                <a:solidFill>
                  <a:prstClr val="black"/>
                </a:solidFill>
                <a:latin typeface="Times New Roman" pitchFamily="18" charset="0"/>
                <a:cs typeface="Times New Roman" pitchFamily="18" charset="0"/>
              </a:rPr>
              <a:t>, </a:t>
            </a:r>
            <a:r>
              <a:rPr lang="ru-RU" b="1" dirty="0" err="1" smtClean="0">
                <a:solidFill>
                  <a:prstClr val="black"/>
                </a:solidFill>
                <a:latin typeface="Times New Roman" pitchFamily="18" charset="0"/>
                <a:cs typeface="Times New Roman" pitchFamily="18" charset="0"/>
              </a:rPr>
              <a:t>жұмыстар</a:t>
            </a:r>
            <a:r>
              <a:rPr lang="ru-RU" b="1" dirty="0" smtClean="0">
                <a:solidFill>
                  <a:prstClr val="black"/>
                </a:solidFill>
                <a:latin typeface="Times New Roman" pitchFamily="18" charset="0"/>
                <a:cs typeface="Times New Roman" pitchFamily="18" charset="0"/>
              </a:rPr>
              <a:t> мен </a:t>
            </a:r>
            <a:r>
              <a:rPr lang="ru-RU" b="1" dirty="0" err="1" smtClean="0">
                <a:solidFill>
                  <a:prstClr val="black"/>
                </a:solidFill>
                <a:latin typeface="Times New Roman" pitchFamily="18" charset="0"/>
                <a:cs typeface="Times New Roman" pitchFamily="18" charset="0"/>
              </a:rPr>
              <a:t>қызметтердегі</a:t>
            </a:r>
            <a:r>
              <a:rPr lang="ru-RU" b="1" dirty="0" smtClean="0">
                <a:solidFill>
                  <a:prstClr val="black"/>
                </a:solidFill>
                <a:latin typeface="Times New Roman" pitchFamily="18" charset="0"/>
                <a:cs typeface="Times New Roman" pitchFamily="18" charset="0"/>
              </a:rPr>
              <a:t> </a:t>
            </a:r>
            <a:r>
              <a:rPr lang="ru-RU" b="1" dirty="0" err="1" smtClean="0">
                <a:solidFill>
                  <a:prstClr val="black"/>
                </a:solidFill>
                <a:latin typeface="Times New Roman" pitchFamily="18" charset="0"/>
                <a:cs typeface="Times New Roman" pitchFamily="18" charset="0"/>
              </a:rPr>
              <a:t>жергілікті</a:t>
            </a:r>
            <a:r>
              <a:rPr lang="ru-RU" b="1" dirty="0" smtClean="0">
                <a:solidFill>
                  <a:prstClr val="black"/>
                </a:solidFill>
                <a:latin typeface="Times New Roman" pitchFamily="18" charset="0"/>
                <a:cs typeface="Times New Roman" pitchFamily="18" charset="0"/>
              </a:rPr>
              <a:t> </a:t>
            </a:r>
            <a:r>
              <a:rPr lang="ru-RU" b="1" dirty="0" err="1" smtClean="0">
                <a:solidFill>
                  <a:prstClr val="black"/>
                </a:solidFill>
                <a:latin typeface="Times New Roman" pitchFamily="18" charset="0"/>
                <a:cs typeface="Times New Roman" pitchFamily="18" charset="0"/>
              </a:rPr>
              <a:t>қамту</a:t>
            </a:r>
            <a:r>
              <a:rPr lang="ru-RU" b="1" dirty="0" smtClean="0">
                <a:solidFill>
                  <a:prstClr val="black"/>
                </a:solidFill>
                <a:latin typeface="Times New Roman" pitchFamily="18" charset="0"/>
                <a:cs typeface="Times New Roman" pitchFamily="18" charset="0"/>
              </a:rPr>
              <a:t> </a:t>
            </a:r>
            <a:r>
              <a:rPr lang="ru-RU" b="1" dirty="0" err="1" smtClean="0">
                <a:solidFill>
                  <a:prstClr val="black"/>
                </a:solidFill>
                <a:latin typeface="Times New Roman" pitchFamily="18" charset="0"/>
                <a:cs typeface="Times New Roman" pitchFamily="18" charset="0"/>
              </a:rPr>
              <a:t>үлесі</a:t>
            </a:r>
            <a:r>
              <a:rPr lang="ru-RU" b="1" dirty="0" smtClean="0">
                <a:solidFill>
                  <a:prstClr val="black"/>
                </a:solidFill>
                <a:latin typeface="Times New Roman" pitchFamily="18" charset="0"/>
                <a:cs typeface="Times New Roman" pitchFamily="18" charset="0"/>
              </a:rPr>
              <a:t>:</a:t>
            </a:r>
            <a:endParaRPr lang="ru-RU" b="1" dirty="0">
              <a:solidFill>
                <a:prstClr val="black"/>
              </a:solidFill>
              <a:latin typeface="Times New Roman" pitchFamily="18" charset="0"/>
              <a:cs typeface="Times New Roman" pitchFamily="18" charset="0"/>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3290373180"/>
              </p:ext>
            </p:extLst>
          </p:nvPr>
        </p:nvGraphicFramePr>
        <p:xfrm>
          <a:off x="395536" y="3848616"/>
          <a:ext cx="8352928" cy="876528"/>
        </p:xfrm>
        <a:graphic>
          <a:graphicData uri="http://schemas.openxmlformats.org/drawingml/2006/table">
            <a:tbl>
              <a:tblPr firstRow="1" firstCol="1" bandRow="1">
                <a:tableStyleId>{5C22544A-7EE6-4342-B048-85BDC9FD1C3A}</a:tableStyleId>
              </a:tblPr>
              <a:tblGrid>
                <a:gridCol w="4223087"/>
                <a:gridCol w="1465544"/>
                <a:gridCol w="2664297"/>
              </a:tblGrid>
              <a:tr h="251007">
                <a:tc>
                  <a:txBody>
                    <a:bodyPr/>
                    <a:lstStyle/>
                    <a:p>
                      <a:pPr algn="ctr">
                        <a:lnSpc>
                          <a:spcPts val="1270"/>
                        </a:lnSpc>
                        <a:spcAft>
                          <a:spcPts val="0"/>
                        </a:spcAft>
                      </a:pPr>
                      <a:r>
                        <a:rPr lang="kk-KZ" sz="1600" spc="0" dirty="0" smtClean="0">
                          <a:effectLst/>
                          <a:latin typeface="Times New Roman" pitchFamily="18" charset="0"/>
                          <a:ea typeface="+mn-ea"/>
                          <a:cs typeface="Times New Roman" pitchFamily="18" charset="0"/>
                        </a:rPr>
                        <a:t>Атауы</a:t>
                      </a:r>
                      <a:endParaRPr lang="ru-RU" sz="1600" dirty="0">
                        <a:effectLst/>
                        <a:latin typeface="Times New Roman" pitchFamily="18" charset="0"/>
                        <a:ea typeface="Times New Roman"/>
                        <a:cs typeface="Times New Roman" pitchFamily="18" charset="0"/>
                      </a:endParaRPr>
                    </a:p>
                  </a:txBody>
                  <a:tcPr marL="6350" marR="6350" marT="0" marB="0" anchor="ctr"/>
                </a:tc>
                <a:tc>
                  <a:txBody>
                    <a:bodyPr/>
                    <a:lstStyle/>
                    <a:p>
                      <a:pPr algn="ctr">
                        <a:lnSpc>
                          <a:spcPts val="1270"/>
                        </a:lnSpc>
                        <a:spcAft>
                          <a:spcPts val="0"/>
                        </a:spcAft>
                      </a:pPr>
                      <a:r>
                        <a:rPr lang="kk-KZ" sz="1600" spc="0" dirty="0" smtClean="0">
                          <a:effectLst/>
                          <a:latin typeface="Times New Roman" pitchFamily="18" charset="0"/>
                          <a:ea typeface="+mn-ea"/>
                          <a:cs typeface="Times New Roman" pitchFamily="18" charset="0"/>
                        </a:rPr>
                        <a:t>Өлшем</a:t>
                      </a:r>
                      <a:r>
                        <a:rPr lang="kk-KZ" sz="1600" spc="0" baseline="0" dirty="0" smtClean="0">
                          <a:effectLst/>
                          <a:latin typeface="Times New Roman" pitchFamily="18" charset="0"/>
                          <a:ea typeface="+mn-ea"/>
                          <a:cs typeface="Times New Roman" pitchFamily="18" charset="0"/>
                        </a:rPr>
                        <a:t> бірлігі</a:t>
                      </a:r>
                      <a:endParaRPr lang="ru-RU" sz="1600" dirty="0">
                        <a:effectLst/>
                        <a:latin typeface="Times New Roman" pitchFamily="18" charset="0"/>
                        <a:ea typeface="Times New Roman"/>
                        <a:cs typeface="Times New Roman" pitchFamily="18" charset="0"/>
                      </a:endParaRPr>
                    </a:p>
                  </a:txBody>
                  <a:tcPr marL="6350" marR="6350" marT="0" marB="0" anchor="ctr"/>
                </a:tc>
                <a:tc>
                  <a:txBody>
                    <a:bodyPr/>
                    <a:lstStyle/>
                    <a:p>
                      <a:pPr algn="ctr">
                        <a:lnSpc>
                          <a:spcPts val="1270"/>
                        </a:lnSpc>
                        <a:spcAft>
                          <a:spcPts val="0"/>
                        </a:spcAft>
                      </a:pPr>
                      <a:r>
                        <a:rPr lang="ru-RU" sz="1600" spc="0" dirty="0" smtClean="0">
                          <a:effectLst/>
                          <a:latin typeface="Times New Roman" pitchFamily="18" charset="0"/>
                          <a:cs typeface="Times New Roman" pitchFamily="18" charset="0"/>
                        </a:rPr>
                        <a:t>2019 ж.</a:t>
                      </a:r>
                      <a:r>
                        <a:rPr lang="ru-RU" sz="1600" spc="0" baseline="0" dirty="0" smtClean="0">
                          <a:effectLst/>
                          <a:latin typeface="Times New Roman" pitchFamily="18" charset="0"/>
                          <a:cs typeface="Times New Roman" pitchFamily="18" charset="0"/>
                        </a:rPr>
                        <a:t> 1-ж/ж. </a:t>
                      </a:r>
                      <a:r>
                        <a:rPr lang="ru-RU" sz="1600" spc="0" baseline="0" dirty="0" err="1" smtClean="0">
                          <a:effectLst/>
                          <a:latin typeface="Times New Roman" pitchFamily="18" charset="0"/>
                          <a:cs typeface="Times New Roman" pitchFamily="18" charset="0"/>
                        </a:rPr>
                        <a:t>бойынша</a:t>
                      </a:r>
                      <a:endParaRPr lang="ru-RU" sz="1600" dirty="0">
                        <a:effectLst/>
                        <a:latin typeface="Times New Roman" pitchFamily="18" charset="0"/>
                        <a:ea typeface="Times New Roman"/>
                        <a:cs typeface="Times New Roman" pitchFamily="18" charset="0"/>
                      </a:endParaRPr>
                    </a:p>
                  </a:txBody>
                  <a:tcPr marL="6350" marR="6350" marT="0" marB="0" anchor="ctr"/>
                </a:tc>
              </a:tr>
              <a:tr h="337489">
                <a:tc>
                  <a:txBody>
                    <a:bodyPr/>
                    <a:lstStyle/>
                    <a:p>
                      <a:pPr algn="ctr">
                        <a:lnSpc>
                          <a:spcPts val="1270"/>
                        </a:lnSpc>
                        <a:spcAft>
                          <a:spcPts val="0"/>
                        </a:spcAft>
                      </a:pPr>
                      <a:r>
                        <a:rPr lang="ru-RU" sz="1600" spc="0" dirty="0" err="1" smtClean="0">
                          <a:effectLst/>
                          <a:latin typeface="Times New Roman" pitchFamily="18" charset="0"/>
                          <a:cs typeface="Times New Roman" pitchFamily="18" charset="0"/>
                        </a:rPr>
                        <a:t>Тауарлар</a:t>
                      </a:r>
                      <a:endParaRPr lang="ru-RU" sz="1600" dirty="0">
                        <a:effectLst/>
                        <a:latin typeface="Times New Roman" pitchFamily="18" charset="0"/>
                        <a:ea typeface="Times New Roman"/>
                        <a:cs typeface="Times New Roman" pitchFamily="18" charset="0"/>
                      </a:endParaRPr>
                    </a:p>
                  </a:txBody>
                  <a:tcPr marL="6350" marR="6350" marT="0" marB="0" anchor="ctr"/>
                </a:tc>
                <a:tc>
                  <a:txBody>
                    <a:bodyPr/>
                    <a:lstStyle/>
                    <a:p>
                      <a:pPr algn="ctr">
                        <a:lnSpc>
                          <a:spcPts val="1270"/>
                        </a:lnSpc>
                        <a:spcAft>
                          <a:spcPts val="0"/>
                        </a:spcAft>
                      </a:pPr>
                      <a:r>
                        <a:rPr lang="ru-RU" sz="1600" spc="0" dirty="0">
                          <a:effectLst/>
                          <a:latin typeface="Times New Roman" pitchFamily="18" charset="0"/>
                          <a:cs typeface="Times New Roman" pitchFamily="18" charset="0"/>
                        </a:rPr>
                        <a:t>%</a:t>
                      </a:r>
                      <a:endParaRPr lang="ru-RU" sz="1600" dirty="0">
                        <a:effectLst/>
                        <a:latin typeface="Times New Roman" pitchFamily="18" charset="0"/>
                        <a:ea typeface="Times New Roman"/>
                        <a:cs typeface="Times New Roman" pitchFamily="18" charset="0"/>
                      </a:endParaRPr>
                    </a:p>
                  </a:txBody>
                  <a:tcPr marL="6350" marR="6350" marT="0" marB="0" anchor="ctr"/>
                </a:tc>
                <a:tc>
                  <a:txBody>
                    <a:bodyPr/>
                    <a:lstStyle/>
                    <a:p>
                      <a:pPr algn="ctr">
                        <a:lnSpc>
                          <a:spcPts val="1270"/>
                        </a:lnSpc>
                        <a:spcAft>
                          <a:spcPts val="0"/>
                        </a:spcAft>
                      </a:pPr>
                      <a:r>
                        <a:rPr lang="kk-KZ" sz="1600" kern="1200" spc="0" dirty="0" smtClean="0">
                          <a:solidFill>
                            <a:schemeClr val="dk1"/>
                          </a:solidFill>
                          <a:effectLst/>
                          <a:latin typeface="Times New Roman" pitchFamily="18" charset="0"/>
                          <a:ea typeface="+mn-ea"/>
                          <a:cs typeface="Times New Roman" pitchFamily="18" charset="0"/>
                        </a:rPr>
                        <a:t>25,71</a:t>
                      </a:r>
                      <a:endParaRPr lang="ru-RU" sz="1600" kern="1200" spc="0" dirty="0">
                        <a:solidFill>
                          <a:schemeClr val="dk1"/>
                        </a:solidFill>
                        <a:effectLst/>
                        <a:latin typeface="Times New Roman" pitchFamily="18" charset="0"/>
                        <a:ea typeface="+mn-ea"/>
                        <a:cs typeface="Times New Roman" pitchFamily="18" charset="0"/>
                      </a:endParaRPr>
                    </a:p>
                  </a:txBody>
                  <a:tcPr marL="6350" marR="6350" marT="0" marB="0" anchor="ctr"/>
                </a:tc>
              </a:tr>
              <a:tr h="288032">
                <a:tc>
                  <a:txBody>
                    <a:bodyPr/>
                    <a:lstStyle/>
                    <a:p>
                      <a:pPr algn="ctr">
                        <a:lnSpc>
                          <a:spcPts val="1270"/>
                        </a:lnSpc>
                        <a:spcAft>
                          <a:spcPts val="0"/>
                        </a:spcAft>
                      </a:pPr>
                      <a:r>
                        <a:rPr lang="kk-KZ" sz="1600" spc="0" dirty="0" smtClean="0">
                          <a:effectLst/>
                          <a:latin typeface="Times New Roman" pitchFamily="18" charset="0"/>
                          <a:ea typeface="+mn-ea"/>
                          <a:cs typeface="Times New Roman" pitchFamily="18" charset="0"/>
                        </a:rPr>
                        <a:t>Жұмыстар мен қызметтер</a:t>
                      </a:r>
                      <a:endParaRPr lang="ru-RU" sz="1600" dirty="0">
                        <a:effectLst/>
                        <a:latin typeface="Times New Roman" pitchFamily="18" charset="0"/>
                        <a:ea typeface="Times New Roman"/>
                        <a:cs typeface="Times New Roman" pitchFamily="18" charset="0"/>
                      </a:endParaRPr>
                    </a:p>
                  </a:txBody>
                  <a:tcPr marL="6350" marR="6350" marT="0" marB="0" anchor="ctr"/>
                </a:tc>
                <a:tc>
                  <a:txBody>
                    <a:bodyPr/>
                    <a:lstStyle/>
                    <a:p>
                      <a:pPr algn="ctr">
                        <a:lnSpc>
                          <a:spcPts val="1270"/>
                        </a:lnSpc>
                        <a:spcAft>
                          <a:spcPts val="0"/>
                        </a:spcAft>
                      </a:pPr>
                      <a:r>
                        <a:rPr lang="ru-RU" sz="1600" spc="0" dirty="0">
                          <a:effectLst/>
                          <a:latin typeface="Times New Roman" pitchFamily="18" charset="0"/>
                          <a:cs typeface="Times New Roman" pitchFamily="18" charset="0"/>
                        </a:rPr>
                        <a:t>%</a:t>
                      </a:r>
                      <a:endParaRPr lang="ru-RU" sz="1600" dirty="0">
                        <a:effectLst/>
                        <a:latin typeface="Times New Roman" pitchFamily="18" charset="0"/>
                        <a:ea typeface="Times New Roman"/>
                        <a:cs typeface="Times New Roman" pitchFamily="18" charset="0"/>
                      </a:endParaRPr>
                    </a:p>
                  </a:txBody>
                  <a:tcPr marL="6350" marR="6350" marT="0" marB="0" anchor="ctr"/>
                </a:tc>
                <a:tc>
                  <a:txBody>
                    <a:bodyPr/>
                    <a:lstStyle/>
                    <a:p>
                      <a:pPr algn="ctr">
                        <a:lnSpc>
                          <a:spcPts val="1270"/>
                        </a:lnSpc>
                        <a:spcAft>
                          <a:spcPts val="0"/>
                        </a:spcAft>
                      </a:pPr>
                      <a:r>
                        <a:rPr lang="ru-RU" sz="1600" spc="0" dirty="0" smtClean="0">
                          <a:effectLst/>
                          <a:latin typeface="Times New Roman" pitchFamily="18" charset="0"/>
                          <a:cs typeface="Times New Roman" pitchFamily="18" charset="0"/>
                        </a:rPr>
                        <a:t>77,95</a:t>
                      </a:r>
                      <a:endParaRPr lang="ru-RU" sz="1600" dirty="0">
                        <a:effectLst/>
                        <a:latin typeface="Times New Roman" pitchFamily="18" charset="0"/>
                        <a:ea typeface="Times New Roman"/>
                        <a:cs typeface="Times New Roman" pitchFamily="18" charset="0"/>
                      </a:endParaRPr>
                    </a:p>
                  </a:txBody>
                  <a:tcPr marL="6350" marR="6350" marT="0" marB="0" anchor="ctr"/>
                </a:tc>
              </a:tr>
            </a:tbl>
          </a:graphicData>
        </a:graphic>
      </p:graphicFrame>
      <p:sp>
        <p:nvSpPr>
          <p:cNvPr id="12" name="Прямоугольник 11"/>
          <p:cNvSpPr/>
          <p:nvPr/>
        </p:nvSpPr>
        <p:spPr>
          <a:xfrm>
            <a:off x="573273" y="4869160"/>
            <a:ext cx="8136903" cy="923330"/>
          </a:xfrm>
          <a:prstGeom prst="rect">
            <a:avLst/>
          </a:prstGeom>
        </p:spPr>
        <p:txBody>
          <a:bodyPr wrap="square">
            <a:spAutoFit/>
          </a:bodyPr>
          <a:lstStyle/>
          <a:p>
            <a:pPr algn="just"/>
            <a:r>
              <a:rPr lang="kk-KZ" dirty="0" smtClean="0">
                <a:solidFill>
                  <a:prstClr val="black"/>
                </a:solidFill>
                <a:latin typeface="Times New Roman" pitchFamily="18" charset="0"/>
                <a:cs typeface="Times New Roman" pitchFamily="18" charset="0"/>
              </a:rPr>
              <a:t>Есептік кезең ішінде ҚМТ филиалы Қордың ТЖҚ сатып алу қағидаларын бұзуға жол бергені үшін 27.03.2019ж. №649761114 және 17.06.2019ж. №52/282934 ұйғарымдарын алды. </a:t>
            </a:r>
            <a:endParaRPr lang="ru-RU"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424701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492896"/>
            <a:ext cx="2009775"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id:image002.gif@01C77560.29E719F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0" y="6522293"/>
            <a:ext cx="1476375" cy="323850"/>
          </a:xfrm>
          <a:prstGeom prst="rect">
            <a:avLst/>
          </a:prstGeom>
          <a:noFill/>
          <a:extLst>
            <a:ext uri="{909E8E84-426E-40DD-AFC4-6F175D3DCCD1}">
              <a14:hiddenFill xmlns:a14="http://schemas.microsoft.com/office/drawing/2010/main">
                <a:solidFill>
                  <a:srgbClr val="FFFFFF"/>
                </a:solidFill>
              </a14:hiddenFill>
            </a:ext>
          </a:extLst>
        </p:spPr>
      </p:pic>
      <p:sp>
        <p:nvSpPr>
          <p:cNvPr id="25" name="Заголовок 1"/>
          <p:cNvSpPr txBox="1">
            <a:spLocks/>
          </p:cNvSpPr>
          <p:nvPr/>
        </p:nvSpPr>
        <p:spPr bwMode="auto">
          <a:xfrm>
            <a:off x="0" y="-26988"/>
            <a:ext cx="9144000" cy="503660"/>
          </a:xfrm>
          <a:prstGeom prst="rect">
            <a:avLst/>
          </a:prstGeom>
          <a:gradFill flip="none" rotWithShape="1">
            <a:gsLst>
              <a:gs pos="0">
                <a:schemeClr val="accent1">
                  <a:lumMod val="20000"/>
                  <a:lumOff val="80000"/>
                  <a:alpha val="98000"/>
                </a:schemeClr>
              </a:gs>
              <a:gs pos="25000">
                <a:schemeClr val="accent1">
                  <a:lumMod val="20000"/>
                  <a:lumOff val="80000"/>
                </a:schemeClr>
              </a:gs>
              <a:gs pos="88000">
                <a:srgbClr val="0087E6">
                  <a:lumMod val="46000"/>
                  <a:lumOff val="54000"/>
                  <a:alpha val="38000"/>
                </a:srgbClr>
              </a:gs>
              <a:gs pos="100000">
                <a:srgbClr val="005CBF"/>
              </a:gs>
            </a:gsLst>
            <a:lin ang="6000000" scaled="0"/>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ru-RU"/>
            </a:defPPr>
            <a:lvl1pPr fontAlgn="auto">
              <a:spcAft>
                <a:spcPts val="0"/>
              </a:spcAft>
              <a:defRPr sz="2400" b="1">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kk-KZ" dirty="0" smtClean="0"/>
              <a:t>201</a:t>
            </a:r>
            <a:r>
              <a:rPr lang="en-US" dirty="0" smtClean="0"/>
              <a:t>9</a:t>
            </a:r>
            <a:r>
              <a:rPr lang="kk-KZ" dirty="0" smtClean="0"/>
              <a:t> жылдың 2-жартыжылдығындағы міндеттер</a:t>
            </a:r>
            <a:endParaRPr lang="ru-RU" dirty="0"/>
          </a:p>
        </p:txBody>
      </p:sp>
      <p:sp>
        <p:nvSpPr>
          <p:cNvPr id="15" name="Номер слайда 15"/>
          <p:cNvSpPr>
            <a:spLocks noGrp="1"/>
          </p:cNvSpPr>
          <p:nvPr>
            <p:ph type="sldNum" sz="quarter" idx="12"/>
          </p:nvPr>
        </p:nvSpPr>
        <p:spPr>
          <a:xfrm>
            <a:off x="6759575" y="6356350"/>
            <a:ext cx="2133600" cy="365125"/>
          </a:xfrm>
        </p:spPr>
        <p:txBody>
          <a:bodyPr/>
          <a:lstStyle/>
          <a:p>
            <a:pPr>
              <a:defRPr/>
            </a:pPr>
            <a:fld id="{53D1D440-8BA0-4290-8252-F5C9AFEE2BD5}" type="slidenum">
              <a:rPr lang="ru-RU"/>
              <a:pPr>
                <a:defRPr/>
              </a:pPr>
              <a:t>15</a:t>
            </a:fld>
            <a:endParaRPr lang="ru-RU" dirty="0"/>
          </a:p>
        </p:txBody>
      </p:sp>
      <p:sp>
        <p:nvSpPr>
          <p:cNvPr id="2" name="Прямоугольник 1"/>
          <p:cNvSpPr/>
          <p:nvPr/>
        </p:nvSpPr>
        <p:spPr>
          <a:xfrm>
            <a:off x="179512" y="476672"/>
            <a:ext cx="8784976" cy="6863417"/>
          </a:xfrm>
          <a:prstGeom prst="rect">
            <a:avLst/>
          </a:prstGeom>
        </p:spPr>
        <p:txBody>
          <a:bodyPr wrap="square">
            <a:spAutoFit/>
          </a:bodyPr>
          <a:lstStyle/>
          <a:p>
            <a:pPr algn="just">
              <a:spcAft>
                <a:spcPts val="0"/>
              </a:spcAft>
            </a:pPr>
            <a:r>
              <a:rPr lang="kk-KZ" sz="1200" b="1" dirty="0" smtClean="0">
                <a:latin typeface="Times New Roman" panose="02020603050405020304" pitchFamily="18" charset="0"/>
                <a:cs typeface="Times New Roman" panose="02020603050405020304" pitchFamily="18" charset="0"/>
              </a:rPr>
              <a:t>	</a:t>
            </a:r>
            <a:r>
              <a:rPr lang="kk-KZ" sz="1100" b="1" dirty="0" smtClean="0">
                <a:latin typeface="Times New Roman" panose="02020603050405020304" pitchFamily="18" charset="0"/>
                <a:cs typeface="Times New Roman" panose="02020603050405020304" pitchFamily="18" charset="0"/>
              </a:rPr>
              <a:t>Құрманғазы жобасы бойынша:</a:t>
            </a:r>
            <a:endParaRPr lang="ru-RU" sz="1100" dirty="0">
              <a:latin typeface="Times New Roman" panose="02020603050405020304" pitchFamily="18" charset="0"/>
              <a:cs typeface="Times New Roman" panose="02020603050405020304" pitchFamily="18" charset="0"/>
            </a:endParaRPr>
          </a:p>
          <a:p>
            <a:pPr lvl="0" algn="just">
              <a:spcAft>
                <a:spcPts val="0"/>
              </a:spcAft>
              <a:buFont typeface="Arial" panose="020B0604020202020204" pitchFamily="34" charset="0"/>
              <a:buChar char="•"/>
            </a:pPr>
            <a:r>
              <a:rPr lang="kk-KZ" sz="1100" dirty="0">
                <a:latin typeface="Times New Roman" pitchFamily="18" charset="0"/>
                <a:cs typeface="Times New Roman" pitchFamily="18" charset="0"/>
              </a:rPr>
              <a:t>Серіктестіктің Өндірістік бағдарламасын және </a:t>
            </a:r>
            <a:r>
              <a:rPr lang="kk-KZ" sz="1100" dirty="0" smtClean="0">
                <a:latin typeface="Times New Roman" pitchFamily="18" charset="0"/>
                <a:cs typeface="Times New Roman" pitchFamily="18" charset="0"/>
              </a:rPr>
              <a:t>«Құрманғазы» жобасы бойынша жылдық жұмыс бағдарламасы мен бюджетін (ГРПБ) орындау.</a:t>
            </a:r>
          </a:p>
          <a:p>
            <a:pPr lvl="0" algn="just">
              <a:spcAft>
                <a:spcPts val="0"/>
              </a:spcAft>
              <a:buFont typeface="Arial" panose="020B0604020202020204" pitchFamily="34" charset="0"/>
              <a:buChar char="•"/>
            </a:pPr>
            <a:r>
              <a:rPr lang="kk-KZ" sz="1100" dirty="0">
                <a:latin typeface="Times New Roman" panose="02020603050405020304" pitchFamily="18" charset="0"/>
                <a:cs typeface="Times New Roman" panose="02020603050405020304" pitchFamily="18" charset="0"/>
              </a:rPr>
              <a:t>«Құрманғазы» жобасы бойынша келісімшарттық аумағын кеңейтуді және 4 жылға дейін ұзарту мүмкіндігімен Барлау кезеңінің ұзақтығын 6 жылға белгілеуді көздейтін ӨБК-ге (СРП) №3 </a:t>
            </a:r>
            <a:r>
              <a:rPr lang="kk-KZ" sz="1100" dirty="0" smtClean="0">
                <a:latin typeface="Times New Roman" pitchFamily="18" charset="0"/>
                <a:cs typeface="Times New Roman" pitchFamily="18" charset="0"/>
              </a:rPr>
              <a:t>Толықтыруды қарау және келісу.</a:t>
            </a:r>
          </a:p>
          <a:p>
            <a:pPr lvl="0" algn="just">
              <a:spcAft>
                <a:spcPts val="600"/>
              </a:spcAft>
              <a:buFont typeface="Arial" panose="020B0604020202020204" pitchFamily="34" charset="0"/>
              <a:buChar char="•"/>
            </a:pPr>
            <a:r>
              <a:rPr lang="kk-KZ" sz="1100" dirty="0">
                <a:latin typeface="Times New Roman" pitchFamily="18" charset="0"/>
                <a:cs typeface="Times New Roman" pitchFamily="18" charset="0"/>
              </a:rPr>
              <a:t>ҚМГ Басқармасының 2018 жылғы 15 қарашадағы шешімімен (№47 хаттама) бекітілген ҚМТ-ны тарату жөніндегі жол картасына сәйкес, «Құрманғазы» жобасы бойынша кен орнын пайдалану құқығын </a:t>
            </a:r>
            <a:r>
              <a:rPr lang="kk-KZ" sz="1100" dirty="0" smtClean="0">
                <a:latin typeface="Times New Roman" pitchFamily="18" charset="0"/>
                <a:cs typeface="Times New Roman" pitchFamily="18" charset="0"/>
              </a:rPr>
              <a:t>ҚМГ-ге </a:t>
            </a:r>
            <a:r>
              <a:rPr lang="kk-KZ" sz="1100" dirty="0">
                <a:latin typeface="Times New Roman" pitchFamily="18" charset="0"/>
                <a:cs typeface="Times New Roman" pitchFamily="18" charset="0"/>
              </a:rPr>
              <a:t>тапсыруды қамтамасыз </a:t>
            </a:r>
            <a:r>
              <a:rPr lang="kk-KZ" sz="1100" dirty="0" smtClean="0">
                <a:latin typeface="Times New Roman" pitchFamily="18" charset="0"/>
                <a:cs typeface="Times New Roman" pitchFamily="18" charset="0"/>
              </a:rPr>
              <a:t>ету.</a:t>
            </a:r>
          </a:p>
          <a:p>
            <a:pPr lvl="0" algn="just">
              <a:spcAft>
                <a:spcPts val="600"/>
              </a:spcAft>
              <a:buFont typeface="Arial" panose="020B0604020202020204" pitchFamily="34" charset="0"/>
              <a:buChar char="•"/>
            </a:pPr>
            <a:r>
              <a:rPr lang="kk-KZ" sz="1100" dirty="0" smtClean="0">
                <a:latin typeface="Times New Roman" pitchFamily="18" charset="0"/>
                <a:cs typeface="Times New Roman" pitchFamily="18" charset="0"/>
              </a:rPr>
              <a:t>Жол картасына сәйкес, жобадағы жер қойнауын пайдалану құқықтарын ҚМТ-дан ҚМГ-ге беру бойынша ҚМГ мен ҚР ЭМ-нің корпоративтік шешімдерін қабылдау</a:t>
            </a:r>
          </a:p>
          <a:p>
            <a:pPr lvl="0" algn="just">
              <a:spcAft>
                <a:spcPts val="600"/>
              </a:spcAft>
            </a:pPr>
            <a:r>
              <a:rPr lang="kk-KZ" sz="1100" b="1" dirty="0" smtClean="0">
                <a:latin typeface="Times New Roman" pitchFamily="18" charset="0"/>
                <a:cs typeface="Times New Roman" pitchFamily="18" charset="0"/>
              </a:rPr>
              <a:t>	Жемчужины жобасы бойынша:</a:t>
            </a:r>
          </a:p>
          <a:p>
            <a:pPr algn="just">
              <a:spcAft>
                <a:spcPts val="0"/>
              </a:spcAft>
              <a:buFont typeface="Arial"/>
              <a:buChar char="•"/>
              <a:tabLst>
                <a:tab pos="457200" algn="l"/>
              </a:tabLst>
            </a:pPr>
            <a:r>
              <a:rPr lang="kk-KZ" sz="1100" dirty="0" smtClean="0">
                <a:latin typeface="Times New Roman" panose="02020603050405020304" pitchFamily="18" charset="0"/>
                <a:cs typeface="Times New Roman" panose="02020603050405020304" pitchFamily="18" charset="0"/>
              </a:rPr>
              <a:t> Жемчужины </a:t>
            </a:r>
            <a:r>
              <a:rPr lang="kk-KZ" sz="1100" dirty="0">
                <a:latin typeface="Times New Roman" panose="02020603050405020304" pitchFamily="18" charset="0"/>
                <a:cs typeface="Times New Roman" panose="02020603050405020304" pitchFamily="18" charset="0"/>
              </a:rPr>
              <a:t>ӨБК-ге Қосымша келісімге қол қою (ӨБк мерзімін 2051 жылға дейін ұзарту мүмкіндігі, бірлесіп игеру принциптерін енгізу, Солтүстік Каспий ӨБК-мен үйлестіру және бірыңғай сауда алаңынан (ЭТП) босатылғанын растау</a:t>
            </a:r>
            <a:r>
              <a:rPr lang="kk-KZ" sz="1100" dirty="0" smtClean="0">
                <a:latin typeface="Times New Roman" panose="02020603050405020304" pitchFamily="18" charset="0"/>
                <a:cs typeface="Times New Roman" panose="02020603050405020304" pitchFamily="18" charset="0"/>
              </a:rPr>
              <a:t>);</a:t>
            </a:r>
          </a:p>
          <a:p>
            <a:pPr algn="just">
              <a:spcAft>
                <a:spcPts val="0"/>
              </a:spcAft>
              <a:buFont typeface="Arial"/>
              <a:buChar char="•"/>
              <a:tabLst>
                <a:tab pos="457200" algn="l"/>
              </a:tabLst>
            </a:pPr>
            <a:r>
              <a:rPr lang="kk-KZ" sz="1100" dirty="0" smtClean="0">
                <a:latin typeface="Times New Roman" panose="02020603050405020304" pitchFamily="18" charset="0"/>
                <a:cs typeface="Times New Roman" panose="02020603050405020304" pitchFamily="18" charset="0"/>
              </a:rPr>
              <a:t> Синергияның </a:t>
            </a:r>
            <a:r>
              <a:rPr lang="kk-KZ" sz="1100" dirty="0">
                <a:latin typeface="Times New Roman" panose="02020603050405020304" pitchFamily="18" charset="0"/>
                <a:cs typeface="Times New Roman" panose="02020603050405020304" pitchFamily="18" charset="0"/>
              </a:rPr>
              <a:t>инвестициялық жобасын, соның ішінде Хазар Игеру жоспары мен Игеру бюджеті (ПРиБР), Бірлескен қызмет (JOA), Хазар кен орнында қызметтер көрсету (KUSA), Бірлескен инфрақұрылым туралы келісімдерді  (JIA) ҚМГ ИК, ҚМГ Басқармасы, ҚМГ Директорлар кеңесі қарауына </a:t>
            </a:r>
            <a:r>
              <a:rPr lang="kk-KZ" sz="1100" dirty="0" smtClean="0">
                <a:latin typeface="Times New Roman" panose="02020603050405020304" pitchFamily="18" charset="0"/>
                <a:cs typeface="Times New Roman" panose="02020603050405020304" pitchFamily="18" charset="0"/>
              </a:rPr>
              <a:t>ұсыну;</a:t>
            </a:r>
          </a:p>
          <a:p>
            <a:pPr lvl="0" algn="just">
              <a:spcAft>
                <a:spcPts val="0"/>
              </a:spcAft>
              <a:buFont typeface="Arial"/>
              <a:buChar char="•"/>
              <a:tabLst>
                <a:tab pos="457200" algn="l"/>
              </a:tabLst>
            </a:pPr>
            <a:r>
              <a:rPr lang="kk-KZ" sz="1100" dirty="0" smtClean="0">
                <a:latin typeface="Times New Roman" panose="02020603050405020304" pitchFamily="18" charset="0"/>
                <a:cs typeface="Times New Roman" panose="02020603050405020304" pitchFamily="18" charset="0"/>
              </a:rPr>
              <a:t> Хазар </a:t>
            </a:r>
            <a:r>
              <a:rPr lang="kk-KZ" sz="1100" dirty="0">
                <a:latin typeface="Times New Roman" panose="02020603050405020304" pitchFamily="18" charset="0"/>
                <a:cs typeface="Times New Roman" panose="02020603050405020304" pitchFamily="18" charset="0"/>
              </a:rPr>
              <a:t>Игеру жоспары мен Игеру бюджетін (ПРиБР) ОпКомның келісуі</a:t>
            </a:r>
            <a:r>
              <a:rPr lang="kk-KZ" sz="1100" dirty="0" smtClean="0">
                <a:latin typeface="Times New Roman" panose="02020603050405020304" pitchFamily="18" charset="0"/>
                <a:cs typeface="Times New Roman" panose="02020603050405020304" pitchFamily="18" charset="0"/>
              </a:rPr>
              <a:t>;</a:t>
            </a:r>
          </a:p>
          <a:p>
            <a:pPr algn="just">
              <a:spcAft>
                <a:spcPts val="0"/>
              </a:spcAft>
              <a:buFont typeface="Arial"/>
              <a:buChar char="•"/>
              <a:tabLst>
                <a:tab pos="457200" algn="l"/>
              </a:tabLst>
            </a:pPr>
            <a:r>
              <a:rPr lang="kk-KZ" sz="1100" dirty="0" smtClean="0">
                <a:latin typeface="Times New Roman" panose="02020603050405020304" pitchFamily="18" charset="0"/>
                <a:cs typeface="Times New Roman" panose="02020603050405020304" pitchFamily="18" charset="0"/>
              </a:rPr>
              <a:t> «</a:t>
            </a:r>
            <a:r>
              <a:rPr lang="kk-KZ" sz="1100" dirty="0">
                <a:latin typeface="Times New Roman" panose="02020603050405020304" pitchFamily="18" charset="0"/>
                <a:cs typeface="Times New Roman" panose="02020603050405020304" pitchFamily="18" charset="0"/>
              </a:rPr>
              <a:t>PSA» ЖШС-ның Хазар Игеру жоспары мен Игеру бюджетін ұсынуы мен </a:t>
            </a:r>
            <a:r>
              <a:rPr lang="kk-KZ" sz="1100" dirty="0" smtClean="0">
                <a:latin typeface="Times New Roman" panose="02020603050405020304" pitchFamily="18" charset="0"/>
                <a:cs typeface="Times New Roman" panose="02020603050405020304" pitchFamily="18" charset="0"/>
              </a:rPr>
              <a:t>бекітуі;</a:t>
            </a:r>
          </a:p>
          <a:p>
            <a:pPr algn="just">
              <a:spcAft>
                <a:spcPts val="0"/>
              </a:spcAft>
              <a:buFont typeface="Arial"/>
              <a:buChar char="•"/>
              <a:tabLst>
                <a:tab pos="457200" algn="l"/>
              </a:tabLst>
            </a:pPr>
            <a:r>
              <a:rPr lang="kk-KZ" sz="1100" dirty="0" smtClean="0">
                <a:latin typeface="Times New Roman" panose="02020603050405020304" pitchFamily="18" charset="0"/>
                <a:cs typeface="Times New Roman" panose="02020603050405020304" pitchFamily="18" charset="0"/>
              </a:rPr>
              <a:t> Сонымен </a:t>
            </a:r>
            <a:r>
              <a:rPr lang="kk-KZ" sz="1100" dirty="0">
                <a:latin typeface="Times New Roman" panose="02020603050405020304" pitchFamily="18" charset="0"/>
                <a:cs typeface="Times New Roman" panose="02020603050405020304" pitchFamily="18" charset="0"/>
              </a:rPr>
              <a:t>бірге Жол картасына сәйкес, кейінге қалдырылған шараларды ескере отырып, төмендегі міндеттерді жүзеге асыру қажет:</a:t>
            </a:r>
            <a:endParaRPr lang="ru-RU" sz="1100" dirty="0">
              <a:latin typeface="Times New Roman" panose="02020603050405020304" pitchFamily="18" charset="0"/>
              <a:cs typeface="Times New Roman" panose="02020603050405020304" pitchFamily="18" charset="0"/>
            </a:endParaRPr>
          </a:p>
          <a:p>
            <a:pPr marL="171450" lvl="0" indent="-171450">
              <a:buFont typeface="Wingdings" panose="05000000000000000000" pitchFamily="2" charset="2"/>
              <a:buChar char="Ø"/>
            </a:pPr>
            <a:r>
              <a:rPr lang="kk-KZ" sz="1100" dirty="0">
                <a:latin typeface="Times New Roman" panose="02020603050405020304" pitchFamily="18" charset="0"/>
                <a:cs typeface="Times New Roman" panose="02020603050405020304" pitchFamily="18" charset="0"/>
              </a:rPr>
              <a:t>«Жемчужины» ӨБК-дегі ҚМТ-ның қатысу үлесінің 25 пайызын және КМОК жарғылық капиталындағы 40 пайыз қатысу үлесін, сондай-ақ өзге де ілеспе құқықтар мен міндеттемелерді ҚМТ-дан ҚМГ пайдасына өткізу/сатып алу мәселелері бойынша корпоративтік процедураларды белгіленген тәртіпте жүргізу;</a:t>
            </a:r>
            <a:endParaRPr lang="ru-RU" sz="1100" dirty="0">
              <a:latin typeface="Times New Roman" panose="02020603050405020304" pitchFamily="18" charset="0"/>
              <a:cs typeface="Times New Roman" panose="02020603050405020304" pitchFamily="18" charset="0"/>
            </a:endParaRPr>
          </a:p>
          <a:p>
            <a:pPr marL="171450" lvl="0" indent="-171450">
              <a:buFont typeface="Wingdings" panose="05000000000000000000" pitchFamily="2" charset="2"/>
              <a:buChar char="Ø"/>
            </a:pPr>
            <a:r>
              <a:rPr lang="kk-KZ" sz="1100" dirty="0">
                <a:latin typeface="Times New Roman" panose="02020603050405020304" pitchFamily="18" charset="0"/>
                <a:cs typeface="Times New Roman" panose="02020603050405020304" pitchFamily="18" charset="0"/>
              </a:rPr>
              <a:t>«Жемчужины» ӨБК-ге Қосымша келісімдерді келісу және оған қол қою мақсатында ҚР ЭМ және басқа да мемлекеттік органдардағы процедураларды белгіленген тәртіпте жүргізу;</a:t>
            </a:r>
            <a:endParaRPr lang="ru-RU" sz="1100" dirty="0">
              <a:latin typeface="Times New Roman" panose="02020603050405020304" pitchFamily="18" charset="0"/>
              <a:cs typeface="Times New Roman" panose="02020603050405020304" pitchFamily="18" charset="0"/>
            </a:endParaRPr>
          </a:p>
          <a:p>
            <a:pPr marL="171450" lvl="0" indent="-171450">
              <a:buFont typeface="Wingdings" panose="05000000000000000000" pitchFamily="2" charset="2"/>
              <a:buChar char="Ø"/>
            </a:pPr>
            <a:r>
              <a:rPr lang="kk-KZ" sz="1100" dirty="0">
                <a:latin typeface="Times New Roman" panose="02020603050405020304" pitchFamily="18" charset="0"/>
                <a:cs typeface="Times New Roman" panose="02020603050405020304" pitchFamily="18" charset="0"/>
              </a:rPr>
              <a:t>«Жемчужины» ӨБК-дегі ҚМТ-ның қатысу үлесінің 25 пайызын және КМОК жарғылық капиталындағы 40 пайыз қатысу үлесін, сондай-ақ өзге де ілеспе құқықтар мен міндеттемелерді ҚМТ-дан ҚМГ пайдасына өткізу/сатып алу жөнінде мәмілелер жасақтау және тіркеу;</a:t>
            </a:r>
            <a:endParaRPr lang="ru-RU" sz="1100" dirty="0">
              <a:latin typeface="Times New Roman" panose="02020603050405020304" pitchFamily="18" charset="0"/>
              <a:cs typeface="Times New Roman" panose="02020603050405020304" pitchFamily="18" charset="0"/>
            </a:endParaRPr>
          </a:p>
          <a:p>
            <a:pPr marL="171450" lvl="0" indent="-171450">
              <a:buFont typeface="Wingdings" panose="05000000000000000000" pitchFamily="2" charset="2"/>
              <a:buChar char="Ø"/>
            </a:pPr>
            <a:r>
              <a:rPr lang="kk-KZ" sz="1100" dirty="0">
                <a:latin typeface="Times New Roman" panose="02020603050405020304" pitchFamily="18" charset="0"/>
                <a:cs typeface="Times New Roman" panose="02020603050405020304" pitchFamily="18" charset="0"/>
              </a:rPr>
              <a:t>«Жемчужины» ӨБК-дегі 25 % қатысу үлесін сатып алу мәмілелерін жүзеге асыру туралы хабарламаны құзыретті органға жолдау. </a:t>
            </a:r>
            <a:endParaRPr lang="ru-RU" sz="1100" dirty="0">
              <a:latin typeface="Times New Roman" panose="02020603050405020304" pitchFamily="18" charset="0"/>
              <a:cs typeface="Times New Roman" panose="02020603050405020304" pitchFamily="18" charset="0"/>
            </a:endParaRPr>
          </a:p>
          <a:p>
            <a:pPr algn="just">
              <a:spcAft>
                <a:spcPts val="0"/>
              </a:spcAft>
              <a:buFont typeface="Arial"/>
              <a:buChar char="•"/>
              <a:tabLst>
                <a:tab pos="457200" algn="l"/>
              </a:tabLst>
            </a:pPr>
            <a:endParaRPr lang="ru-RU" sz="1200" dirty="0">
              <a:latin typeface="Times New Roman" panose="02020603050405020304" pitchFamily="18" charset="0"/>
              <a:cs typeface="Times New Roman" panose="02020603050405020304" pitchFamily="18" charset="0"/>
            </a:endParaRPr>
          </a:p>
          <a:p>
            <a:pPr algn="ctr"/>
            <a:r>
              <a:rPr lang="kk-KZ" sz="1200" b="1" dirty="0" smtClean="0">
                <a:latin typeface="Times New Roman" pitchFamily="18" charset="0"/>
                <a:cs typeface="Times New Roman" pitchFamily="18" charset="0"/>
              </a:rPr>
              <a:t>Толқын және Боранкөл кен орындары бойынша (СБШ/ДДУ):</a:t>
            </a:r>
          </a:p>
          <a:p>
            <a:pPr algn="just">
              <a:buFont typeface="Arial" pitchFamily="34" charset="0"/>
              <a:buChar char="•"/>
            </a:pPr>
            <a:r>
              <a:rPr lang="kk-KZ" sz="1200" dirty="0" smtClean="0">
                <a:latin typeface="Times New Roman" pitchFamily="18" charset="0"/>
                <a:cs typeface="Times New Roman" pitchFamily="18" charset="0"/>
              </a:rPr>
              <a:t>«Толқын» және «Боранкөл» кен орнын сенімгерлікпен басқару шарттарының талаптарын сақтай отырып, жұмыстарды орындау.</a:t>
            </a:r>
          </a:p>
          <a:p>
            <a:pPr algn="just">
              <a:buFont typeface="Arial" pitchFamily="34" charset="0"/>
              <a:buChar char="•"/>
            </a:pPr>
            <a:r>
              <a:rPr lang="kk-KZ" sz="1200" dirty="0" smtClean="0">
                <a:latin typeface="Times New Roman" pitchFamily="18" charset="0"/>
                <a:cs typeface="Times New Roman" pitchFamily="18" charset="0"/>
              </a:rPr>
              <a:t>Ағымдағы </a:t>
            </a:r>
            <a:r>
              <a:rPr lang="kk-KZ" sz="1200" dirty="0">
                <a:latin typeface="Times New Roman" pitchFamily="18" charset="0"/>
                <a:cs typeface="Times New Roman" pitchFamily="18" charset="0"/>
              </a:rPr>
              <a:t>жылы </a:t>
            </a:r>
            <a:r>
              <a:rPr lang="kk-KZ" sz="1200" dirty="0" smtClean="0">
                <a:latin typeface="Times New Roman" pitchFamily="18" charset="0"/>
                <a:cs typeface="Times New Roman" pitchFamily="18" charset="0"/>
              </a:rPr>
              <a:t>129,72 </a:t>
            </a:r>
            <a:r>
              <a:rPr lang="kk-KZ" sz="1200" dirty="0">
                <a:latin typeface="Times New Roman" pitchFamily="18" charset="0"/>
                <a:cs typeface="Times New Roman" pitchFamily="18" charset="0"/>
              </a:rPr>
              <a:t>мың т. мұнай, 9,46 мың т. конденсат және </a:t>
            </a:r>
            <a:r>
              <a:rPr lang="kk-KZ" sz="1200" dirty="0" smtClean="0">
                <a:latin typeface="Times New Roman" pitchFamily="18" charset="0"/>
                <a:cs typeface="Times New Roman" pitchFamily="18" charset="0"/>
              </a:rPr>
              <a:t>126,92 </a:t>
            </a:r>
            <a:r>
              <a:rPr lang="kk-KZ" sz="1200" dirty="0">
                <a:latin typeface="Times New Roman" pitchFamily="18" charset="0"/>
                <a:cs typeface="Times New Roman" pitchFamily="18" charset="0"/>
              </a:rPr>
              <a:t>млн. м3 газ өндіруді қамтамасыз ету көзделіп отыр</a:t>
            </a:r>
            <a:r>
              <a:rPr lang="kk-KZ" sz="1200" dirty="0" smtClean="0">
                <a:latin typeface="Times New Roman" pitchFamily="18" charset="0"/>
                <a:cs typeface="Times New Roman" pitchFamily="18" charset="0"/>
              </a:rPr>
              <a:t>.</a:t>
            </a:r>
          </a:p>
          <a:p>
            <a:pPr algn="just">
              <a:buFont typeface="Arial" pitchFamily="34" charset="0"/>
              <a:buChar char="•"/>
            </a:pPr>
            <a:endParaRPr lang="kk-KZ" sz="1200" dirty="0" smtClean="0">
              <a:latin typeface="Times New Roman" pitchFamily="18" charset="0"/>
              <a:cs typeface="Times New Roman" pitchFamily="18" charset="0"/>
            </a:endParaRPr>
          </a:p>
          <a:p>
            <a:pPr lvl="0" algn="just">
              <a:spcAft>
                <a:spcPts val="0"/>
              </a:spcAft>
            </a:pPr>
            <a:r>
              <a:rPr lang="ru-RU" sz="1200" b="1" dirty="0" smtClean="0">
                <a:latin typeface="Times New Roman" panose="02020603050405020304" pitchFamily="18" charset="0"/>
                <a:cs typeface="Times New Roman" panose="02020603050405020304" pitchFamily="18" charset="0"/>
              </a:rPr>
              <a:t>	</a:t>
            </a:r>
            <a:r>
              <a:rPr lang="ru-RU" sz="1200" b="1" dirty="0">
                <a:solidFill>
                  <a:prstClr val="black"/>
                </a:solidFill>
                <a:latin typeface="Times New Roman" panose="02020603050405020304" pitchFamily="18" charset="0"/>
                <a:cs typeface="Times New Roman" panose="02020603050405020304" pitchFamily="18" charset="0"/>
              </a:rPr>
              <a:t>«</a:t>
            </a:r>
            <a:r>
              <a:rPr lang="kk-KZ" sz="1200" b="1" dirty="0">
                <a:solidFill>
                  <a:prstClr val="black"/>
                </a:solidFill>
                <a:latin typeface="Times New Roman" panose="02020603050405020304" pitchFamily="18" charset="0"/>
                <a:cs typeface="Times New Roman" panose="02020603050405020304" pitchFamily="18" charset="0"/>
              </a:rPr>
              <a:t>ҚазМұ</a:t>
            </a:r>
            <a:r>
              <a:rPr lang="ru-RU" sz="1200" b="1" dirty="0" err="1">
                <a:solidFill>
                  <a:prstClr val="black"/>
                </a:solidFill>
                <a:latin typeface="Times New Roman" panose="02020603050405020304" pitchFamily="18" charset="0"/>
                <a:cs typeface="Times New Roman" panose="02020603050405020304" pitchFamily="18" charset="0"/>
              </a:rPr>
              <a:t>найГаз</a:t>
            </a:r>
            <a:r>
              <a:rPr lang="ru-RU" sz="1200" b="1" dirty="0">
                <a:solidFill>
                  <a:prstClr val="black"/>
                </a:solidFill>
                <a:latin typeface="Times New Roman" panose="02020603050405020304" pitchFamily="18" charset="0"/>
                <a:cs typeface="Times New Roman" panose="02020603050405020304" pitchFamily="18" charset="0"/>
              </a:rPr>
              <a:t>» ҰК АҚ </a:t>
            </a:r>
            <a:r>
              <a:rPr lang="ru-RU" sz="1200" b="1" dirty="0" err="1">
                <a:solidFill>
                  <a:prstClr val="black"/>
                </a:solidFill>
                <a:latin typeface="Times New Roman" panose="02020603050405020304" pitchFamily="18" charset="0"/>
                <a:cs typeface="Times New Roman" panose="02020603050405020304" pitchFamily="18" charset="0"/>
              </a:rPr>
              <a:t>ішкі</a:t>
            </a:r>
            <a:r>
              <a:rPr lang="ru-RU" sz="1200" b="1" dirty="0">
                <a:solidFill>
                  <a:prstClr val="black"/>
                </a:solidFill>
                <a:latin typeface="Times New Roman" panose="02020603050405020304" pitchFamily="18" charset="0"/>
                <a:cs typeface="Times New Roman" panose="02020603050405020304" pitchFamily="18" charset="0"/>
              </a:rPr>
              <a:t> аудит </a:t>
            </a:r>
            <a:r>
              <a:rPr lang="ru-RU" sz="1200" b="1" dirty="0" err="1">
                <a:solidFill>
                  <a:prstClr val="black"/>
                </a:solidFill>
                <a:latin typeface="Times New Roman" panose="02020603050405020304" pitchFamily="18" charset="0"/>
                <a:cs typeface="Times New Roman" panose="02020603050405020304" pitchFamily="18" charset="0"/>
              </a:rPr>
              <a:t>қызметі</a:t>
            </a:r>
            <a:r>
              <a:rPr lang="ru-RU" sz="1200" b="1" dirty="0">
                <a:solidFill>
                  <a:prstClr val="black"/>
                </a:solidFill>
                <a:latin typeface="Times New Roman" panose="02020603050405020304" pitchFamily="18" charset="0"/>
                <a:cs typeface="Times New Roman" panose="02020603050405020304" pitchFamily="18" charset="0"/>
              </a:rPr>
              <a:t> </a:t>
            </a:r>
            <a:r>
              <a:rPr lang="ru-RU" sz="1200" b="1" dirty="0" err="1">
                <a:solidFill>
                  <a:prstClr val="black"/>
                </a:solidFill>
                <a:latin typeface="Times New Roman" panose="02020603050405020304" pitchFamily="18" charset="0"/>
                <a:cs typeface="Times New Roman" panose="02020603050405020304" pitchFamily="18" charset="0"/>
              </a:rPr>
              <a:t>бойынша</a:t>
            </a:r>
            <a:endParaRPr lang="ru-RU" sz="1200" b="1" dirty="0">
              <a:solidFill>
                <a:prstClr val="black"/>
              </a:solidFill>
              <a:latin typeface="Times New Roman" panose="02020603050405020304" pitchFamily="18" charset="0"/>
              <a:cs typeface="Times New Roman" panose="02020603050405020304" pitchFamily="18" charset="0"/>
            </a:endParaRPr>
          </a:p>
          <a:p>
            <a:pPr lvl="0" indent="-285750" algn="just">
              <a:spcAft>
                <a:spcPts val="0"/>
              </a:spcAft>
              <a:buFont typeface="Arial" panose="020B0604020202020204" pitchFamily="34" charset="0"/>
              <a:buChar char="•"/>
            </a:pPr>
            <a:r>
              <a:rPr lang="ru-RU" sz="1200" dirty="0">
                <a:solidFill>
                  <a:prstClr val="black"/>
                </a:solidFill>
                <a:latin typeface="Times New Roman" panose="02020603050405020304" pitchFamily="18" charset="0"/>
                <a:cs typeface="Times New Roman" panose="02020603050405020304" pitchFamily="18" charset="0"/>
              </a:rPr>
              <a:t>«</a:t>
            </a:r>
            <a:r>
              <a:rPr lang="ru-RU" sz="1200" dirty="0" err="1">
                <a:solidFill>
                  <a:prstClr val="black"/>
                </a:solidFill>
                <a:latin typeface="Times New Roman" panose="02020603050405020304" pitchFamily="18" charset="0"/>
                <a:cs typeface="Times New Roman" panose="02020603050405020304" pitchFamily="18" charset="0"/>
              </a:rPr>
              <a:t>ҚазМұнайТеңіз</a:t>
            </a:r>
            <a:r>
              <a:rPr lang="ru-RU" sz="1200" dirty="0">
                <a:solidFill>
                  <a:prstClr val="black"/>
                </a:solidFill>
                <a:latin typeface="Times New Roman" panose="02020603050405020304" pitchFamily="18" charset="0"/>
                <a:cs typeface="Times New Roman" panose="02020603050405020304" pitchFamily="18" charset="0"/>
              </a:rPr>
              <a:t>» ТМК ЖШС-</a:t>
            </a:r>
            <a:r>
              <a:rPr lang="ru-RU" sz="1200" dirty="0" err="1">
                <a:solidFill>
                  <a:prstClr val="black"/>
                </a:solidFill>
                <a:latin typeface="Times New Roman" panose="02020603050405020304" pitchFamily="18" charset="0"/>
                <a:cs typeface="Times New Roman" panose="02020603050405020304" pitchFamily="18" charset="0"/>
              </a:rPr>
              <a:t>ның</a:t>
            </a:r>
            <a:r>
              <a:rPr lang="ru-RU" sz="1200" dirty="0">
                <a:solidFill>
                  <a:prstClr val="black"/>
                </a:solidFill>
                <a:latin typeface="Times New Roman" panose="02020603050405020304" pitchFamily="18" charset="0"/>
                <a:cs typeface="Times New Roman" panose="02020603050405020304" pitchFamily="18" charset="0"/>
              </a:rPr>
              <a:t> </a:t>
            </a:r>
            <a:r>
              <a:rPr lang="ru-RU" sz="1200" dirty="0" err="1">
                <a:solidFill>
                  <a:prstClr val="black"/>
                </a:solidFill>
                <a:latin typeface="Times New Roman" panose="02020603050405020304" pitchFamily="18" charset="0"/>
                <a:cs typeface="Times New Roman" panose="02020603050405020304" pitchFamily="18" charset="0"/>
              </a:rPr>
              <a:t>ұсыныстарды</a:t>
            </a:r>
            <a:r>
              <a:rPr lang="ru-RU" sz="1200" dirty="0">
                <a:solidFill>
                  <a:prstClr val="black"/>
                </a:solidFill>
                <a:latin typeface="Times New Roman" panose="02020603050405020304" pitchFamily="18" charset="0"/>
                <a:cs typeface="Times New Roman" panose="02020603050405020304" pitchFamily="18" charset="0"/>
              </a:rPr>
              <a:t> </a:t>
            </a:r>
            <a:r>
              <a:rPr lang="ru-RU" sz="1200" dirty="0" err="1">
                <a:solidFill>
                  <a:prstClr val="black"/>
                </a:solidFill>
                <a:latin typeface="Times New Roman" panose="02020603050405020304" pitchFamily="18" charset="0"/>
                <a:cs typeface="Times New Roman" panose="02020603050405020304" pitchFamily="18" charset="0"/>
              </a:rPr>
              <a:t>орындаудың</a:t>
            </a:r>
            <a:r>
              <a:rPr lang="ru-RU" sz="1200" dirty="0">
                <a:solidFill>
                  <a:prstClr val="black"/>
                </a:solidFill>
                <a:latin typeface="Times New Roman" panose="02020603050405020304" pitchFamily="18" charset="0"/>
                <a:cs typeface="Times New Roman" panose="02020603050405020304" pitchFamily="18" charset="0"/>
              </a:rPr>
              <a:t> пост-</a:t>
            </a:r>
            <a:r>
              <a:rPr lang="ru-RU" sz="1200" dirty="0" err="1">
                <a:solidFill>
                  <a:prstClr val="black"/>
                </a:solidFill>
                <a:latin typeface="Times New Roman" panose="02020603050405020304" pitchFamily="18" charset="0"/>
                <a:cs typeface="Times New Roman" panose="02020603050405020304" pitchFamily="18" charset="0"/>
              </a:rPr>
              <a:t>аудиті</a:t>
            </a:r>
            <a:r>
              <a:rPr lang="ru-RU" sz="1200" dirty="0">
                <a:solidFill>
                  <a:prstClr val="black"/>
                </a:solidFill>
                <a:latin typeface="Times New Roman" panose="02020603050405020304" pitchFamily="18" charset="0"/>
                <a:cs typeface="Times New Roman" panose="02020603050405020304" pitchFamily="18" charset="0"/>
              </a:rPr>
              <a:t> </a:t>
            </a:r>
            <a:r>
              <a:rPr lang="ru-RU" sz="1200" dirty="0" err="1">
                <a:solidFill>
                  <a:prstClr val="black"/>
                </a:solidFill>
                <a:latin typeface="Times New Roman" panose="02020603050405020304" pitchFamily="18" charset="0"/>
                <a:cs typeface="Times New Roman" panose="02020603050405020304" pitchFamily="18" charset="0"/>
              </a:rPr>
              <a:t>жөніндегі</a:t>
            </a:r>
            <a:r>
              <a:rPr lang="ru-RU" sz="1200" dirty="0">
                <a:solidFill>
                  <a:prstClr val="black"/>
                </a:solidFill>
                <a:latin typeface="Times New Roman" panose="02020603050405020304" pitchFamily="18" charset="0"/>
                <a:cs typeface="Times New Roman" panose="02020603050405020304" pitchFamily="18" charset="0"/>
              </a:rPr>
              <a:t> </a:t>
            </a:r>
            <a:r>
              <a:rPr lang="ru-RU" sz="1200" dirty="0" err="1" smtClean="0">
                <a:solidFill>
                  <a:prstClr val="black"/>
                </a:solidFill>
                <a:latin typeface="Times New Roman" panose="02020603050405020304" pitchFamily="18" charset="0"/>
                <a:cs typeface="Times New Roman" panose="02020603050405020304" pitchFamily="18" charset="0"/>
              </a:rPr>
              <a:t>есебінде</a:t>
            </a:r>
            <a:r>
              <a:rPr lang="ru-RU" sz="1200" dirty="0" smtClean="0">
                <a:solidFill>
                  <a:prstClr val="black"/>
                </a:solidFill>
                <a:latin typeface="Times New Roman" panose="02020603050405020304" pitchFamily="18" charset="0"/>
                <a:cs typeface="Times New Roman" panose="02020603050405020304" pitchFamily="18" charset="0"/>
              </a:rPr>
              <a:t>» </a:t>
            </a:r>
            <a:r>
              <a:rPr lang="ru-RU" sz="1200" dirty="0" err="1">
                <a:solidFill>
                  <a:prstClr val="black"/>
                </a:solidFill>
                <a:latin typeface="Times New Roman" panose="02020603050405020304" pitchFamily="18" charset="0"/>
                <a:cs typeface="Times New Roman" panose="02020603050405020304" pitchFamily="18" charset="0"/>
              </a:rPr>
              <a:t>қаралған</a:t>
            </a:r>
            <a:r>
              <a:rPr lang="ru-RU" sz="1200" dirty="0">
                <a:solidFill>
                  <a:prstClr val="black"/>
                </a:solidFill>
                <a:latin typeface="Times New Roman" panose="02020603050405020304" pitchFamily="18" charset="0"/>
                <a:cs typeface="Times New Roman" panose="02020603050405020304" pitchFamily="18" charset="0"/>
              </a:rPr>
              <a:t> </a:t>
            </a:r>
            <a:r>
              <a:rPr lang="ru-RU" sz="1200" dirty="0" err="1">
                <a:solidFill>
                  <a:prstClr val="black"/>
                </a:solidFill>
                <a:latin typeface="Times New Roman" panose="02020603050405020304" pitchFamily="18" charset="0"/>
                <a:cs typeface="Times New Roman" panose="02020603050405020304" pitchFamily="18" charset="0"/>
              </a:rPr>
              <a:t>іс-шараларды</a:t>
            </a:r>
            <a:r>
              <a:rPr lang="ru-RU" sz="1200" dirty="0">
                <a:solidFill>
                  <a:prstClr val="black"/>
                </a:solidFill>
                <a:latin typeface="Times New Roman" panose="02020603050405020304" pitchFamily="18" charset="0"/>
                <a:cs typeface="Times New Roman" panose="02020603050405020304" pitchFamily="18" charset="0"/>
              </a:rPr>
              <a:t> </a:t>
            </a:r>
            <a:r>
              <a:rPr lang="ru-RU" sz="1200" smtClean="0">
                <a:solidFill>
                  <a:prstClr val="black"/>
                </a:solidFill>
                <a:latin typeface="Times New Roman" panose="02020603050405020304" pitchFamily="18" charset="0"/>
                <a:cs typeface="Times New Roman" panose="02020603050405020304" pitchFamily="18" charset="0"/>
              </a:rPr>
              <a:t>орындау </a:t>
            </a:r>
            <a:r>
              <a:rPr lang="ru-RU" sz="1200" dirty="0">
                <a:solidFill>
                  <a:prstClr val="black"/>
                </a:solidFill>
                <a:latin typeface="Times New Roman" panose="02020603050405020304" pitchFamily="18" charset="0"/>
                <a:cs typeface="Times New Roman" panose="02020603050405020304" pitchFamily="18" charset="0"/>
              </a:rPr>
              <a:t>. </a:t>
            </a:r>
          </a:p>
          <a:p>
            <a:pPr lvl="0" algn="just"/>
            <a:r>
              <a:rPr lang="kk-KZ" sz="1200" dirty="0">
                <a:solidFill>
                  <a:prstClr val="black"/>
                </a:solidFill>
                <a:latin typeface="Times New Roman" pitchFamily="18" charset="0"/>
                <a:cs typeface="Times New Roman" pitchFamily="18" charset="0"/>
              </a:rPr>
              <a:t> </a:t>
            </a:r>
            <a:endParaRPr lang="ru-RU" sz="1200" dirty="0">
              <a:solidFill>
                <a:prstClr val="black"/>
              </a:solidFill>
              <a:latin typeface="Times New Roman" pitchFamily="18" charset="0"/>
              <a:cs typeface="Times New Roman" pitchFamily="18" charset="0"/>
            </a:endParaRPr>
          </a:p>
          <a:p>
            <a:pPr algn="just"/>
            <a:r>
              <a:rPr lang="kk-KZ" sz="1200" dirty="0" smtClean="0">
                <a:latin typeface="Times New Roman" pitchFamily="18" charset="0"/>
                <a:cs typeface="Times New Roman" pitchFamily="18" charset="0"/>
              </a:rPr>
              <a:t> </a:t>
            </a:r>
            <a:endParaRPr lang="ru-RU" sz="1200" dirty="0">
              <a:latin typeface="Times New Roman" pitchFamily="18" charset="0"/>
              <a:cs typeface="Times New Roman" pitchFamily="18" charset="0"/>
            </a:endParaRPr>
          </a:p>
          <a:p>
            <a:pPr marL="285750" lvl="0" indent="-285750" algn="just">
              <a:spcAft>
                <a:spcPts val="600"/>
              </a:spcAft>
              <a:buFont typeface="Arial" pitchFamily="34" charset="0"/>
              <a:buChar char="•"/>
            </a:pPr>
            <a:endParaRPr lang="ru-RU" sz="1200" b="1" dirty="0" smtClean="0">
              <a:latin typeface="Times New Roman" panose="02020603050405020304" pitchFamily="18" charset="0"/>
              <a:cs typeface="Times New Roman" panose="02020603050405020304" pitchFamily="18" charset="0"/>
            </a:endParaRPr>
          </a:p>
          <a:p>
            <a:pPr lvl="0" indent="-285750" algn="just">
              <a:spcAft>
                <a:spcPts val="600"/>
              </a:spcAft>
              <a:buFont typeface="Arial" panose="020B0604020202020204" pitchFamily="34" charset="0"/>
              <a:buChar char="•"/>
            </a:pPr>
            <a:endParaRPr lang="ru-RU" sz="1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163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52750"/>
            <a:ext cx="2009775"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id:image002.gif@01C77560.29E719F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0" y="6534150"/>
            <a:ext cx="1476375" cy="323850"/>
          </a:xfrm>
          <a:prstGeom prst="rect">
            <a:avLst/>
          </a:prstGeom>
          <a:noFill/>
          <a:extLst>
            <a:ext uri="{909E8E84-426E-40DD-AFC4-6F175D3DCCD1}">
              <a14:hiddenFill xmlns:a14="http://schemas.microsoft.com/office/drawing/2010/main">
                <a:solidFill>
                  <a:srgbClr val="FFFFFF"/>
                </a:solidFill>
              </a14:hiddenFill>
            </a:ext>
          </a:extLst>
        </p:spPr>
      </p:pic>
      <p:sp>
        <p:nvSpPr>
          <p:cNvPr id="25" name="Заголовок 1"/>
          <p:cNvSpPr txBox="1">
            <a:spLocks/>
          </p:cNvSpPr>
          <p:nvPr/>
        </p:nvSpPr>
        <p:spPr bwMode="auto">
          <a:xfrm>
            <a:off x="-20082" y="-82949"/>
            <a:ext cx="9144000" cy="503660"/>
          </a:xfrm>
          <a:prstGeom prst="rect">
            <a:avLst/>
          </a:prstGeom>
          <a:gradFill flip="none" rotWithShape="1">
            <a:gsLst>
              <a:gs pos="0">
                <a:schemeClr val="accent1">
                  <a:lumMod val="20000"/>
                  <a:lumOff val="80000"/>
                  <a:alpha val="98000"/>
                </a:schemeClr>
              </a:gs>
              <a:gs pos="25000">
                <a:schemeClr val="accent1">
                  <a:lumMod val="20000"/>
                  <a:lumOff val="80000"/>
                </a:schemeClr>
              </a:gs>
              <a:gs pos="88000">
                <a:srgbClr val="0087E6">
                  <a:lumMod val="46000"/>
                  <a:lumOff val="54000"/>
                  <a:alpha val="38000"/>
                </a:srgbClr>
              </a:gs>
              <a:gs pos="100000">
                <a:srgbClr val="005CBF"/>
              </a:gs>
            </a:gsLst>
            <a:lin ang="6000000" scaled="0"/>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ru-RU"/>
            </a:defPPr>
            <a:lvl1pPr fontAlgn="auto">
              <a:spcAft>
                <a:spcPts val="0"/>
              </a:spcAft>
              <a:defRPr sz="2400" b="1">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ru-RU" dirty="0" smtClean="0">
                <a:solidFill>
                  <a:prstClr val="black"/>
                </a:solidFill>
              </a:rPr>
              <a:t>201</a:t>
            </a:r>
            <a:r>
              <a:rPr lang="kk-KZ" dirty="0">
                <a:solidFill>
                  <a:prstClr val="black"/>
                </a:solidFill>
              </a:rPr>
              <a:t>9</a:t>
            </a:r>
            <a:r>
              <a:rPr lang="ru-RU" dirty="0" smtClean="0">
                <a:solidFill>
                  <a:prstClr val="black"/>
                </a:solidFill>
              </a:rPr>
              <a:t> </a:t>
            </a:r>
            <a:r>
              <a:rPr lang="ru-RU" dirty="0" err="1" smtClean="0">
                <a:solidFill>
                  <a:prstClr val="black"/>
                </a:solidFill>
              </a:rPr>
              <a:t>жылд</a:t>
            </a:r>
            <a:r>
              <a:rPr lang="kk-KZ" dirty="0" smtClean="0">
                <a:solidFill>
                  <a:prstClr val="black"/>
                </a:solidFill>
              </a:rPr>
              <a:t>ың </a:t>
            </a:r>
            <a:r>
              <a:rPr lang="en-US" dirty="0" smtClean="0">
                <a:solidFill>
                  <a:prstClr val="black"/>
                </a:solidFill>
              </a:rPr>
              <a:t>I </a:t>
            </a:r>
            <a:r>
              <a:rPr lang="kk-KZ" dirty="0" smtClean="0">
                <a:solidFill>
                  <a:prstClr val="black"/>
                </a:solidFill>
              </a:rPr>
              <a:t>ж/ж. </a:t>
            </a:r>
            <a:r>
              <a:rPr lang="ru-RU" dirty="0" err="1" smtClean="0">
                <a:solidFill>
                  <a:prstClr val="black"/>
                </a:solidFill>
              </a:rPr>
              <a:t>маңызды</a:t>
            </a:r>
            <a:r>
              <a:rPr lang="ru-RU" dirty="0" smtClean="0">
                <a:solidFill>
                  <a:prstClr val="black"/>
                </a:solidFill>
              </a:rPr>
              <a:t> </a:t>
            </a:r>
            <a:r>
              <a:rPr lang="ru-RU" dirty="0" err="1" smtClean="0">
                <a:solidFill>
                  <a:prstClr val="black"/>
                </a:solidFill>
              </a:rPr>
              <a:t>оқиғалар</a:t>
            </a:r>
            <a:r>
              <a:rPr lang="ru-RU" dirty="0" smtClean="0">
                <a:solidFill>
                  <a:prstClr val="black"/>
                </a:solidFill>
              </a:rPr>
              <a:t> </a:t>
            </a:r>
            <a:endParaRPr lang="ru-RU" dirty="0">
              <a:solidFill>
                <a:prstClr val="black"/>
              </a:solidFill>
            </a:endParaRPr>
          </a:p>
        </p:txBody>
      </p:sp>
      <p:sp>
        <p:nvSpPr>
          <p:cNvPr id="15" name="Номер слайда 15"/>
          <p:cNvSpPr>
            <a:spLocks noGrp="1"/>
          </p:cNvSpPr>
          <p:nvPr>
            <p:ph type="sldNum" sz="quarter" idx="12"/>
          </p:nvPr>
        </p:nvSpPr>
        <p:spPr>
          <a:xfrm>
            <a:off x="6759575" y="6356350"/>
            <a:ext cx="2133600" cy="365125"/>
          </a:xfrm>
        </p:spPr>
        <p:txBody>
          <a:bodyPr/>
          <a:lstStyle/>
          <a:p>
            <a:pPr>
              <a:defRPr/>
            </a:pPr>
            <a:fld id="{53D1D440-8BA0-4290-8252-F5C9AFEE2BD5}" type="slidenum">
              <a:rPr lang="ru-RU">
                <a:solidFill>
                  <a:prstClr val="black">
                    <a:tint val="75000"/>
                  </a:prstClr>
                </a:solidFill>
              </a:rPr>
              <a:pPr>
                <a:defRPr/>
              </a:pPr>
              <a:t>2</a:t>
            </a:fld>
            <a:endParaRPr lang="ru-RU" dirty="0">
              <a:solidFill>
                <a:prstClr val="black">
                  <a:tint val="75000"/>
                </a:prstClr>
              </a:solidFill>
            </a:endParaRPr>
          </a:p>
        </p:txBody>
      </p:sp>
      <p:sp>
        <p:nvSpPr>
          <p:cNvPr id="2" name="Прямоугольник 1"/>
          <p:cNvSpPr/>
          <p:nvPr/>
        </p:nvSpPr>
        <p:spPr>
          <a:xfrm>
            <a:off x="179512" y="420712"/>
            <a:ext cx="8856984" cy="6863417"/>
          </a:xfrm>
          <a:prstGeom prst="rect">
            <a:avLst/>
          </a:prstGeom>
        </p:spPr>
        <p:txBody>
          <a:bodyPr wrap="square">
            <a:spAutoFit/>
          </a:bodyPr>
          <a:lstStyle/>
          <a:p>
            <a:pPr marL="285750" indent="-285750" algn="just">
              <a:buFont typeface="Arial" pitchFamily="34" charset="0"/>
              <a:buChar char="•"/>
            </a:pPr>
            <a:r>
              <a:rPr lang="kk-KZ" sz="1500" dirty="0" smtClean="0">
                <a:latin typeface="Times New Roman" panose="02020603050405020304" pitchFamily="18" charset="0"/>
                <a:cs typeface="Times New Roman" panose="02020603050405020304" pitchFamily="18" charset="0"/>
              </a:rPr>
              <a:t>ҚР Үкіметінің </a:t>
            </a:r>
            <a:r>
              <a:rPr lang="kk-KZ" sz="1500" dirty="0">
                <a:latin typeface="Times New Roman" panose="02020603050405020304" pitchFamily="18" charset="0"/>
                <a:cs typeface="Times New Roman" panose="02020603050405020304" pitchFamily="18" charset="0"/>
              </a:rPr>
              <a:t>2019 жылғы 14 ақпандағы №65 </a:t>
            </a:r>
            <a:r>
              <a:rPr lang="kk-KZ" sz="1500" dirty="0" smtClean="0">
                <a:latin typeface="Times New Roman" panose="02020603050405020304" pitchFamily="18" charset="0"/>
                <a:cs typeface="Times New Roman" panose="02020603050405020304" pitchFamily="18" charset="0"/>
              </a:rPr>
              <a:t>Қаулысымен «ҚазМұнайГаз</a:t>
            </a:r>
            <a:r>
              <a:rPr lang="kk-KZ" sz="1500" dirty="0">
                <a:latin typeface="Times New Roman" panose="02020603050405020304" pitchFamily="18" charset="0"/>
                <a:cs typeface="Times New Roman" panose="02020603050405020304" pitchFamily="18" charset="0"/>
              </a:rPr>
              <a:t>» ҰК АҚ «ҚазМұнайТеңіз» ТМК ЖШС-ның орнына «Құрманғазы» геологиялық құрылымының көмірсутек ресурстарын барлау және игеру бойынша өкілетті ұйым болып тағайындалды. </a:t>
            </a:r>
            <a:endParaRPr lang="kk-KZ" sz="1500" dirty="0" smtClean="0">
              <a:latin typeface="Times New Roman" panose="02020603050405020304" pitchFamily="18" charset="0"/>
              <a:cs typeface="Times New Roman" panose="02020603050405020304" pitchFamily="18" charset="0"/>
            </a:endParaRPr>
          </a:p>
          <a:p>
            <a:pPr marL="285750" indent="-285750" algn="just">
              <a:buFont typeface="Arial" pitchFamily="34" charset="0"/>
              <a:buChar char="•"/>
            </a:pPr>
            <a:r>
              <a:rPr lang="kk-KZ" sz="1500" dirty="0">
                <a:latin typeface="Times New Roman" panose="02020603050405020304" pitchFamily="18" charset="0"/>
                <a:cs typeface="Times New Roman" panose="02020603050405020304" pitchFamily="18" charset="0"/>
              </a:rPr>
              <a:t>ҚМГ Инвестициялық комитеті </a:t>
            </a:r>
            <a:r>
              <a:rPr lang="kk-KZ" sz="1500" dirty="0" smtClean="0">
                <a:latin typeface="Times New Roman" panose="02020603050405020304" pitchFamily="18" charset="0"/>
                <a:cs typeface="Times New Roman" panose="02020603050405020304" pitchFamily="18" charset="0"/>
              </a:rPr>
              <a:t>«</a:t>
            </a:r>
            <a:r>
              <a:rPr lang="kk-KZ" sz="1500" dirty="0">
                <a:latin typeface="Times New Roman" panose="02020603050405020304" pitchFamily="18" charset="0"/>
                <a:cs typeface="Times New Roman" panose="02020603050405020304" pitchFamily="18" charset="0"/>
              </a:rPr>
              <a:t>Құрманғазы» жобасы бойынша  жер қойнауын пайдалану құқығының 50 пайызын ҚМТ-дан ҚМГ-ның сатып алуын </a:t>
            </a:r>
            <a:r>
              <a:rPr lang="kk-KZ" sz="1500" dirty="0" smtClean="0">
                <a:latin typeface="Times New Roman" panose="02020603050405020304" pitchFamily="18" charset="0"/>
                <a:cs typeface="Times New Roman" panose="02020603050405020304" pitchFamily="18" charset="0"/>
              </a:rPr>
              <a:t>мақұлдады (20.05.2019ж. №6-19 хаттамадан үзінді көшірме). </a:t>
            </a:r>
          </a:p>
          <a:p>
            <a:pPr marL="285750" indent="-285750" algn="just">
              <a:buFont typeface="Arial" pitchFamily="34" charset="0"/>
              <a:buChar char="•"/>
            </a:pPr>
            <a:r>
              <a:rPr lang="kk-KZ" sz="1500" dirty="0">
                <a:latin typeface="Times New Roman" panose="02020603050405020304" pitchFamily="18" charset="0"/>
                <a:cs typeface="Times New Roman" panose="02020603050405020304" pitchFamily="18" charset="0"/>
              </a:rPr>
              <a:t>Солтүстік Каспий ӨБК мен Жемчужины ӨБК серіктестері Қаламқас-теңіз және Хазар кен орындарын бірлесіп игеру жөніндегі ҚР ЭМ жұмыс тобы мәселелерінің 5 блогы </a:t>
            </a:r>
            <a:r>
              <a:rPr lang="kk-KZ" sz="1500" dirty="0" smtClean="0">
                <a:latin typeface="Times New Roman" panose="02020603050405020304" pitchFamily="18" charset="0"/>
                <a:cs typeface="Times New Roman" panose="02020603050405020304" pitchFamily="18" charset="0"/>
              </a:rPr>
              <a:t>бойынша </a:t>
            </a:r>
            <a:r>
              <a:rPr lang="kk-KZ" sz="1500" dirty="0">
                <a:latin typeface="Times New Roman" panose="02020603050405020304" pitchFamily="18" charset="0"/>
                <a:cs typeface="Times New Roman" panose="02020603050405020304" pitchFamily="18" charset="0"/>
              </a:rPr>
              <a:t>жұмыстарын </a:t>
            </a:r>
            <a:r>
              <a:rPr lang="kk-KZ" sz="1500" dirty="0" smtClean="0">
                <a:latin typeface="Times New Roman" panose="02020603050405020304" pitchFamily="18" charset="0"/>
                <a:cs typeface="Times New Roman" panose="02020603050405020304" pitchFamily="18" charset="0"/>
              </a:rPr>
              <a:t>жалғастыруда.</a:t>
            </a:r>
          </a:p>
          <a:p>
            <a:pPr marL="285750" indent="-285750" algn="just">
              <a:buFont typeface="Arial" pitchFamily="34" charset="0"/>
              <a:buChar char="•"/>
            </a:pPr>
            <a:r>
              <a:rPr lang="kk-KZ" sz="1500" dirty="0">
                <a:latin typeface="Times New Roman" panose="02020603050405020304" pitchFamily="18" charset="0"/>
                <a:cs typeface="Times New Roman" panose="02020603050405020304" pitchFamily="18" charset="0"/>
              </a:rPr>
              <a:t>17 маусымда КМОК Хазар кен орнының Игеру жоспарының және Игеру бюджетінің жаңартылған жобасын </a:t>
            </a:r>
            <a:r>
              <a:rPr lang="kk-KZ" sz="1500" dirty="0" smtClean="0">
                <a:latin typeface="Times New Roman" panose="02020603050405020304" pitchFamily="18" charset="0"/>
                <a:cs typeface="Times New Roman" panose="02020603050405020304" pitchFamily="18" charset="0"/>
              </a:rPr>
              <a:t>ұсынды.</a:t>
            </a:r>
          </a:p>
          <a:p>
            <a:pPr marL="285750" indent="-285750" algn="just">
              <a:buFont typeface="Arial" pitchFamily="34" charset="0"/>
              <a:buChar char="•"/>
            </a:pPr>
            <a:r>
              <a:rPr lang="kk-KZ" sz="1500" dirty="0">
                <a:latin typeface="Times New Roman" panose="02020603050405020304" pitchFamily="18" charset="0"/>
                <a:cs typeface="Times New Roman" panose="02020603050405020304" pitchFamily="18" charset="0"/>
              </a:rPr>
              <a:t>Бірлесіп игеру жобасының экономикасын жақсарту мақсатында Жемчужины жобасын жүзеге асыру шығындары мен кестесін оңтайландыру жұмыстары аяқталып </a:t>
            </a:r>
            <a:r>
              <a:rPr lang="kk-KZ" sz="1500" dirty="0" smtClean="0">
                <a:latin typeface="Times New Roman" panose="02020603050405020304" pitchFamily="18" charset="0"/>
                <a:cs typeface="Times New Roman" panose="02020603050405020304" pitchFamily="18" charset="0"/>
              </a:rPr>
              <a:t>келеді.</a:t>
            </a:r>
          </a:p>
          <a:p>
            <a:pPr marL="285750" indent="-285750" algn="just">
              <a:buFont typeface="Arial" pitchFamily="34" charset="0"/>
              <a:buChar char="•"/>
            </a:pPr>
            <a:r>
              <a:rPr lang="kk-KZ" sz="1500" dirty="0">
                <a:latin typeface="Times New Roman" panose="02020603050405020304" pitchFamily="18" charset="0"/>
                <a:cs typeface="Times New Roman" panose="02020603050405020304" pitchFamily="18" charset="0"/>
              </a:rPr>
              <a:t>Жемчужины ӨБК-ге Қосымша келісімнің жобасын және жобалау құжаттарын мемлекеттік органдармен келісу процесі жүріп </a:t>
            </a:r>
            <a:r>
              <a:rPr lang="kk-KZ" sz="1500" dirty="0" smtClean="0">
                <a:latin typeface="Times New Roman" panose="02020603050405020304" pitchFamily="18" charset="0"/>
                <a:cs typeface="Times New Roman" panose="02020603050405020304" pitchFamily="18" charset="0"/>
              </a:rPr>
              <a:t>жатыр</a:t>
            </a:r>
            <a:r>
              <a:rPr lang="kk-KZ" sz="1600" dirty="0" smtClean="0">
                <a:latin typeface="Times New Roman" panose="02020603050405020304" pitchFamily="18" charset="0"/>
                <a:cs typeface="Times New Roman" panose="02020603050405020304" pitchFamily="18" charset="0"/>
              </a:rPr>
              <a:t>.</a:t>
            </a:r>
          </a:p>
          <a:p>
            <a:pPr marL="285750" indent="-285750" algn="just">
              <a:buFont typeface="Arial" pitchFamily="34" charset="0"/>
              <a:buChar char="•"/>
            </a:pPr>
            <a:r>
              <a:rPr lang="kk-KZ" sz="1500" dirty="0" smtClean="0">
                <a:latin typeface="Times New Roman" pitchFamily="18" charset="0"/>
                <a:cs typeface="Times New Roman" pitchFamily="18" charset="0"/>
              </a:rPr>
              <a:t>2019 жылдың қаңтарында ҚМГ Ішкі аудит қызметі 2018 жылдың 5 ақпаны-16 наурызы арасында өткен ҚМТ өндірістік, операциялық және қаржылық процестер аудитінің нәтижелері бойынша ұсыныстарды орындауға қатысты пост-аудит өткізді, соның нәтижесінде түзету іс-қимылдарының жаңартылған жоспары жасалды және көзделген шараларды орындау бойынша тиісті жұмыстар жүргізілуде. </a:t>
            </a:r>
          </a:p>
          <a:p>
            <a:pPr marL="285750" indent="-285750" algn="just">
              <a:buFont typeface="Arial" pitchFamily="34" charset="0"/>
              <a:buChar char="•"/>
            </a:pPr>
            <a:r>
              <a:rPr lang="kk-KZ" sz="1500" dirty="0" smtClean="0">
                <a:latin typeface="Times New Roman" pitchFamily="18" charset="0"/>
                <a:cs typeface="Times New Roman" pitchFamily="18" charset="0"/>
              </a:rPr>
              <a:t>ҚМГ-де өткізілетін  </a:t>
            </a:r>
            <a:r>
              <a:rPr lang="kk-KZ" sz="1500" dirty="0">
                <a:latin typeface="Times New Roman" panose="02020603050405020304" pitchFamily="18" charset="0"/>
                <a:cs typeface="Times New Roman" panose="02020603050405020304" pitchFamily="18" charset="0"/>
              </a:rPr>
              <a:t>«Үздік маман» дәстүрлі кәсіптік конкурсы шеңберінде ҚМТ Филиалында 2019 жылдың 3-21 маусымы аралығында Филиал қызметкерлері арасында он бір мамандық бойынша конкурстың бірінші кезеңі </a:t>
            </a:r>
            <a:r>
              <a:rPr lang="kk-KZ" sz="1500" dirty="0" smtClean="0">
                <a:latin typeface="Times New Roman" panose="02020603050405020304" pitchFamily="18" charset="0"/>
                <a:cs typeface="Times New Roman" panose="02020603050405020304" pitchFamily="18" charset="0"/>
              </a:rPr>
              <a:t>өткізілді</a:t>
            </a:r>
          </a:p>
          <a:p>
            <a:pPr marL="285750" indent="-285750" algn="just">
              <a:buFont typeface="Arial" pitchFamily="34" charset="0"/>
              <a:buChar char="•"/>
            </a:pPr>
            <a:endParaRPr lang="kk-KZ" sz="2000" dirty="0">
              <a:latin typeface="Times New Roman" pitchFamily="18" charset="0"/>
              <a:cs typeface="Times New Roman" pitchFamily="18" charset="0"/>
            </a:endParaRPr>
          </a:p>
          <a:p>
            <a:pPr marL="285750" indent="-285750" algn="just">
              <a:buFont typeface="Arial" pitchFamily="34" charset="0"/>
              <a:buChar char="•"/>
            </a:pPr>
            <a:endParaRPr lang="kk-KZ" sz="2000" dirty="0" smtClean="0">
              <a:latin typeface="Times New Roman" pitchFamily="18" charset="0"/>
              <a:cs typeface="Times New Roman" pitchFamily="18" charset="0"/>
            </a:endParaRPr>
          </a:p>
          <a:p>
            <a:pPr marL="285750" indent="-285750" algn="just">
              <a:buFont typeface="Arial" pitchFamily="34" charset="0"/>
              <a:buChar char="•"/>
            </a:pPr>
            <a:endParaRPr lang="kk-KZ" sz="2000" dirty="0">
              <a:latin typeface="Times New Roman" pitchFamily="18" charset="0"/>
              <a:cs typeface="Times New Roman" pitchFamily="18" charset="0"/>
            </a:endParaRPr>
          </a:p>
          <a:p>
            <a:pPr algn="just"/>
            <a:endParaRPr lang="ru-RU" sz="2000" dirty="0">
              <a:latin typeface="Times New Roman" pitchFamily="18" charset="0"/>
              <a:cs typeface="Times New Roman" pitchFamily="18" charset="0"/>
            </a:endParaRPr>
          </a:p>
          <a:p>
            <a:pPr algn="just"/>
            <a:endParaRPr lang="ru-RU" sz="1200" dirty="0"/>
          </a:p>
          <a:p>
            <a:pPr>
              <a:spcBef>
                <a:spcPts val="0"/>
              </a:spcBef>
              <a:spcAft>
                <a:spcPts val="600"/>
              </a:spcAft>
            </a:pPr>
            <a:endParaRPr lang="ru-RU" sz="1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6794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52750"/>
            <a:ext cx="2009775"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id:image002.gif@01C77560.29E719F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9359" y="6468524"/>
            <a:ext cx="1476375" cy="323850"/>
          </a:xfrm>
          <a:prstGeom prst="rect">
            <a:avLst/>
          </a:prstGeom>
          <a:noFill/>
          <a:extLst>
            <a:ext uri="{909E8E84-426E-40DD-AFC4-6F175D3DCCD1}">
              <a14:hiddenFill xmlns:a14="http://schemas.microsoft.com/office/drawing/2010/main">
                <a:solidFill>
                  <a:srgbClr val="FFFFFF"/>
                </a:solidFill>
              </a14:hiddenFill>
            </a:ext>
          </a:extLst>
        </p:spPr>
      </p:pic>
      <p:sp>
        <p:nvSpPr>
          <p:cNvPr id="25" name="Заголовок 1"/>
          <p:cNvSpPr txBox="1">
            <a:spLocks/>
          </p:cNvSpPr>
          <p:nvPr/>
        </p:nvSpPr>
        <p:spPr bwMode="auto">
          <a:xfrm>
            <a:off x="0" y="261044"/>
            <a:ext cx="9144000" cy="503660"/>
          </a:xfrm>
          <a:prstGeom prst="rect">
            <a:avLst/>
          </a:prstGeom>
          <a:gradFill flip="none" rotWithShape="1">
            <a:gsLst>
              <a:gs pos="0">
                <a:schemeClr val="accent1">
                  <a:lumMod val="20000"/>
                  <a:lumOff val="80000"/>
                  <a:alpha val="98000"/>
                </a:schemeClr>
              </a:gs>
              <a:gs pos="25000">
                <a:schemeClr val="accent1">
                  <a:lumMod val="20000"/>
                  <a:lumOff val="80000"/>
                </a:schemeClr>
              </a:gs>
              <a:gs pos="88000">
                <a:srgbClr val="0087E6">
                  <a:lumMod val="46000"/>
                  <a:lumOff val="54000"/>
                  <a:alpha val="38000"/>
                </a:srgbClr>
              </a:gs>
              <a:gs pos="100000">
                <a:srgbClr val="005CBF"/>
              </a:gs>
            </a:gsLst>
            <a:lin ang="6000000" scaled="0"/>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ru-RU"/>
            </a:defPPr>
            <a:lvl1pPr fontAlgn="auto">
              <a:spcAft>
                <a:spcPts val="0"/>
              </a:spcAft>
              <a:defRPr sz="2400" b="1">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ru-RU" dirty="0" smtClean="0">
              <a:solidFill>
                <a:prstClr val="black"/>
              </a:solidFill>
            </a:endParaRPr>
          </a:p>
          <a:p>
            <a:pPr algn="ctr"/>
            <a:r>
              <a:rPr lang="ru-RU" altLang="ru-RU" dirty="0">
                <a:solidFill>
                  <a:prstClr val="black"/>
                </a:solidFill>
              </a:rPr>
              <a:t>Жемчужины </a:t>
            </a:r>
            <a:r>
              <a:rPr lang="ru-RU" altLang="ru-RU" dirty="0" err="1">
                <a:solidFill>
                  <a:prstClr val="black"/>
                </a:solidFill>
              </a:rPr>
              <a:t>жобасы</a:t>
            </a:r>
            <a:r>
              <a:rPr lang="ru-RU" altLang="ru-RU" dirty="0">
                <a:solidFill>
                  <a:prstClr val="black"/>
                </a:solidFill>
              </a:rPr>
              <a:t> </a:t>
            </a:r>
            <a:endParaRPr lang="ru-RU" dirty="0">
              <a:solidFill>
                <a:prstClr val="black"/>
              </a:solidFill>
            </a:endParaRPr>
          </a:p>
          <a:p>
            <a:pPr algn="ctr"/>
            <a:r>
              <a:rPr lang="ru-RU" altLang="ru-RU" dirty="0" smtClean="0">
                <a:solidFill>
                  <a:prstClr val="black"/>
                </a:solidFill>
              </a:rPr>
              <a:t>  </a:t>
            </a:r>
            <a:endParaRPr lang="ru-RU" altLang="ru-RU" dirty="0">
              <a:solidFill>
                <a:prstClr val="black"/>
              </a:solidFill>
            </a:endParaRPr>
          </a:p>
        </p:txBody>
      </p:sp>
      <p:sp>
        <p:nvSpPr>
          <p:cNvPr id="15" name="Номер слайда 15"/>
          <p:cNvSpPr>
            <a:spLocks noGrp="1"/>
          </p:cNvSpPr>
          <p:nvPr>
            <p:ph type="sldNum" sz="quarter" idx="12"/>
          </p:nvPr>
        </p:nvSpPr>
        <p:spPr>
          <a:xfrm>
            <a:off x="6759575" y="6356350"/>
            <a:ext cx="2133600" cy="365125"/>
          </a:xfrm>
        </p:spPr>
        <p:txBody>
          <a:bodyPr/>
          <a:lstStyle/>
          <a:p>
            <a:pPr>
              <a:defRPr/>
            </a:pPr>
            <a:fld id="{53D1D440-8BA0-4290-8252-F5C9AFEE2BD5}" type="slidenum">
              <a:rPr lang="ru-RU">
                <a:solidFill>
                  <a:prstClr val="black">
                    <a:tint val="75000"/>
                  </a:prstClr>
                </a:solidFill>
              </a:rPr>
              <a:pPr>
                <a:defRPr/>
              </a:pPr>
              <a:t>3</a:t>
            </a:fld>
            <a:endParaRPr lang="ru-RU" dirty="0">
              <a:solidFill>
                <a:prstClr val="black">
                  <a:tint val="75000"/>
                </a:prstClr>
              </a:solidFill>
            </a:endParaRPr>
          </a:p>
        </p:txBody>
      </p:sp>
      <p:sp>
        <p:nvSpPr>
          <p:cNvPr id="7" name="Прямоугольник 3"/>
          <p:cNvSpPr>
            <a:spLocks noChangeArrowheads="1"/>
          </p:cNvSpPr>
          <p:nvPr/>
        </p:nvSpPr>
        <p:spPr bwMode="auto">
          <a:xfrm>
            <a:off x="323528" y="764704"/>
            <a:ext cx="8496944"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gn="just">
              <a:spcBef>
                <a:spcPts val="0"/>
              </a:spcBef>
              <a:spcAft>
                <a:spcPts val="0"/>
              </a:spcAft>
              <a:buSzPct val="70000"/>
              <a:buFont typeface="Arial" panose="020B0604020202020204" pitchFamily="34" charset="0"/>
              <a:buChar char="•"/>
              <a:defRPr/>
            </a:pPr>
            <a:r>
              <a:rPr lang="kk-KZ" sz="1500" dirty="0">
                <a:latin typeface="Times New Roman" panose="02020603050405020304" pitchFamily="18" charset="0"/>
                <a:cs typeface="Times New Roman" panose="02020603050405020304" pitchFamily="18" charset="0"/>
              </a:rPr>
              <a:t>Хазар және Каламқас-теңіз кен орындарын бірлесіп игеру жобасының экономикасын жақсарту мақсатында жобаны жүзеге асыру шығындары мен кестесін оңтайландыру жұмыстары аяқталып </a:t>
            </a:r>
            <a:r>
              <a:rPr lang="kk-KZ" sz="1500" dirty="0" smtClean="0">
                <a:latin typeface="Times New Roman" panose="02020603050405020304" pitchFamily="18" charset="0"/>
                <a:cs typeface="Times New Roman" panose="02020603050405020304" pitchFamily="18" charset="0"/>
              </a:rPr>
              <a:t>келеді.</a:t>
            </a:r>
          </a:p>
          <a:p>
            <a:pPr marL="285750" lvl="0" indent="-285750" algn="just">
              <a:spcBef>
                <a:spcPts val="0"/>
              </a:spcBef>
              <a:spcAft>
                <a:spcPts val="0"/>
              </a:spcAft>
              <a:buSzPct val="70000"/>
              <a:buFont typeface="Arial" panose="020B0604020202020204" pitchFamily="34" charset="0"/>
              <a:buChar char="•"/>
              <a:defRPr/>
            </a:pPr>
            <a:r>
              <a:rPr lang="kk-KZ" sz="1500" dirty="0">
                <a:latin typeface="Times New Roman" panose="02020603050405020304" pitchFamily="18" charset="0"/>
                <a:cs typeface="Times New Roman" panose="02020603050405020304" pitchFamily="18" charset="0"/>
              </a:rPr>
              <a:t>Қаламқас-теңіз кен орнын Игеру жоспары мен Игеру бюджетін және Хазар кен орнын Игеру жоспары мен Игеру бюджетін әзірлеу жұмыстары </a:t>
            </a:r>
            <a:r>
              <a:rPr lang="kk-KZ" sz="1500" dirty="0" smtClean="0">
                <a:latin typeface="Times New Roman" panose="02020603050405020304" pitchFamily="18" charset="0"/>
                <a:cs typeface="Times New Roman" panose="02020603050405020304" pitchFamily="18" charset="0"/>
              </a:rPr>
              <a:t>аяқталады.</a:t>
            </a:r>
            <a:endParaRPr lang="ru-RU" sz="1500" dirty="0">
              <a:latin typeface="Times New Roman" panose="02020603050405020304" pitchFamily="18" charset="0"/>
              <a:cs typeface="Times New Roman" panose="02020603050405020304" pitchFamily="18" charset="0"/>
            </a:endParaRPr>
          </a:p>
          <a:p>
            <a:pPr marL="285750" indent="-285750" algn="just">
              <a:spcBef>
                <a:spcPts val="0"/>
              </a:spcBef>
              <a:spcAft>
                <a:spcPts val="0"/>
              </a:spcAft>
              <a:buSzPct val="70000"/>
              <a:buFont typeface="Arial" panose="020B0604020202020204" pitchFamily="34" charset="0"/>
              <a:buChar char="•"/>
              <a:defRPr/>
            </a:pPr>
            <a:r>
              <a:rPr lang="kk-KZ" sz="1500" dirty="0" smtClean="0">
                <a:latin typeface="Times New Roman" panose="02020603050405020304" pitchFamily="18" charset="0"/>
                <a:cs typeface="Times New Roman" panose="02020603050405020304" pitchFamily="18" charset="0"/>
              </a:rPr>
              <a:t>«Қаламқас-теңіз» және «Хазар» Бірлесіп </a:t>
            </a:r>
            <a:r>
              <a:rPr lang="kk-KZ" sz="1500" dirty="0">
                <a:latin typeface="Times New Roman" panose="02020603050405020304" pitchFamily="18" charset="0"/>
                <a:cs typeface="Times New Roman" panose="02020603050405020304" pitchFamily="18" charset="0"/>
              </a:rPr>
              <a:t>игеру жобасының көрсеткіштерін ҚМГ ИК-ге енгізу үшін материалдар дайындалып </a:t>
            </a:r>
            <a:r>
              <a:rPr lang="kk-KZ" sz="1500" dirty="0" smtClean="0">
                <a:latin typeface="Times New Roman" panose="02020603050405020304" pitchFamily="18" charset="0"/>
                <a:cs typeface="Times New Roman" panose="02020603050405020304" pitchFamily="18" charset="0"/>
              </a:rPr>
              <a:t>жатыр.</a:t>
            </a:r>
          </a:p>
          <a:p>
            <a:pPr marL="285750" indent="-285750" algn="just">
              <a:spcBef>
                <a:spcPts val="0"/>
              </a:spcBef>
              <a:spcAft>
                <a:spcPts val="0"/>
              </a:spcAft>
              <a:buSzPct val="70000"/>
              <a:buFont typeface="Arial" panose="020B0604020202020204" pitchFamily="34" charset="0"/>
              <a:buChar char="•"/>
              <a:defRPr/>
            </a:pPr>
            <a:r>
              <a:rPr lang="kk-KZ" sz="1500" dirty="0">
                <a:latin typeface="Times New Roman" panose="02020603050405020304" pitchFamily="18" charset="0"/>
                <a:cs typeface="Times New Roman" panose="02020603050405020304" pitchFamily="18" charset="0"/>
              </a:rPr>
              <a:t>Серіктестер, «PSA» ЖШС және өзге де мемлекеттік органдар </a:t>
            </a:r>
            <a:r>
              <a:rPr lang="kk-KZ" sz="1500" dirty="0" smtClean="0">
                <a:latin typeface="Times New Roman" panose="02020603050405020304" pitchFamily="18" charset="0"/>
                <a:cs typeface="Times New Roman" panose="02020603050405020304" pitchFamily="18" charset="0"/>
              </a:rPr>
              <a:t>арасында мына жобалық құжаттар қаралып, келісілу үстінде:	</a:t>
            </a:r>
          </a:p>
          <a:p>
            <a:pPr marL="742950" lvl="1" indent="-285750">
              <a:buFont typeface="Wingdings" panose="05000000000000000000" pitchFamily="2" charset="2"/>
              <a:buChar char="Ø"/>
            </a:pPr>
            <a:r>
              <a:rPr lang="kk-KZ" sz="1500" dirty="0">
                <a:latin typeface="Times New Roman" panose="02020603050405020304" pitchFamily="18" charset="0"/>
                <a:cs typeface="Times New Roman" panose="02020603050405020304" pitchFamily="18" charset="0"/>
              </a:rPr>
              <a:t>Жемчужины ӨБК-ге Қосымша </a:t>
            </a:r>
            <a:r>
              <a:rPr lang="kk-KZ" sz="1500" dirty="0" smtClean="0">
                <a:latin typeface="Times New Roman" panose="02020603050405020304" pitchFamily="18" charset="0"/>
                <a:cs typeface="Times New Roman" panose="02020603050405020304" pitchFamily="18" charset="0"/>
              </a:rPr>
              <a:t>келісім;</a:t>
            </a:r>
            <a:endParaRPr lang="ru-RU" sz="1500" dirty="0" smtClean="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kk-KZ" sz="1500" dirty="0" smtClean="0">
                <a:latin typeface="Times New Roman" panose="02020603050405020304" pitchFamily="18" charset="0"/>
                <a:cs typeface="Times New Roman" panose="02020603050405020304" pitchFamily="18" charset="0"/>
              </a:rPr>
              <a:t>Бірлескен </a:t>
            </a:r>
            <a:r>
              <a:rPr lang="kk-KZ" sz="1500" dirty="0">
                <a:latin typeface="Times New Roman" panose="02020603050405020304" pitchFamily="18" charset="0"/>
                <a:cs typeface="Times New Roman" panose="02020603050405020304" pitchFamily="18" charset="0"/>
              </a:rPr>
              <a:t>қызмет туралы келісім (JOA</a:t>
            </a:r>
            <a:r>
              <a:rPr lang="kk-KZ" sz="1500" dirty="0" smtClean="0">
                <a:latin typeface="Times New Roman" panose="02020603050405020304" pitchFamily="18" charset="0"/>
                <a:cs typeface="Times New Roman" panose="02020603050405020304" pitchFamily="18" charset="0"/>
              </a:rPr>
              <a:t>);</a:t>
            </a:r>
            <a:endParaRPr lang="ru-RU" sz="1500" dirty="0" smtClean="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kk-KZ" sz="1500" dirty="0" smtClean="0">
                <a:latin typeface="Times New Roman" panose="02020603050405020304" pitchFamily="18" charset="0"/>
                <a:cs typeface="Times New Roman" panose="02020603050405020304" pitchFamily="18" charset="0"/>
              </a:rPr>
              <a:t>Хазар </a:t>
            </a:r>
            <a:r>
              <a:rPr lang="kk-KZ" sz="1500" dirty="0">
                <a:latin typeface="Times New Roman" panose="02020603050405020304" pitchFamily="18" charset="0"/>
                <a:cs typeface="Times New Roman" panose="02020603050405020304" pitchFamily="18" charset="0"/>
              </a:rPr>
              <a:t>кен орнында қызмет көрсету туралы келісім (KUA); </a:t>
            </a:r>
            <a:endParaRPr lang="ru-RU" sz="1500" dirty="0" smtClean="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kk-KZ" sz="1500" dirty="0" smtClean="0">
                <a:latin typeface="Times New Roman" panose="02020603050405020304" pitchFamily="18" charset="0"/>
                <a:cs typeface="Times New Roman" panose="02020603050405020304" pitchFamily="18" charset="0"/>
              </a:rPr>
              <a:t>Бірлескен </a:t>
            </a:r>
            <a:r>
              <a:rPr lang="kk-KZ" sz="1500" dirty="0">
                <a:latin typeface="Times New Roman" panose="02020603050405020304" pitchFamily="18" charset="0"/>
                <a:cs typeface="Times New Roman" panose="02020603050405020304" pitchFamily="18" charset="0"/>
              </a:rPr>
              <a:t>инфрақұрылым туралы келісім (JIA); </a:t>
            </a:r>
            <a:endParaRPr lang="ru-RU" sz="1500" dirty="0" smtClean="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kk-KZ" sz="1500" dirty="0" smtClean="0">
                <a:latin typeface="Times New Roman" panose="02020603050405020304" pitchFamily="18" charset="0"/>
                <a:cs typeface="Times New Roman" panose="02020603050405020304" pitchFamily="18" charset="0"/>
              </a:rPr>
              <a:t>Жемчужины </a:t>
            </a:r>
            <a:r>
              <a:rPr lang="kk-KZ" sz="1500" dirty="0">
                <a:latin typeface="Times New Roman" panose="02020603050405020304" pitchFamily="18" charset="0"/>
                <a:cs typeface="Times New Roman" panose="02020603050405020304" pitchFamily="18" charset="0"/>
              </a:rPr>
              <a:t>ӨБК, СК ӨБК және ҚР ЭМ арасындағы өзара түсіністік туралы меморандум.</a:t>
            </a:r>
            <a:endParaRPr lang="ru-RU" sz="1500" dirty="0">
              <a:latin typeface="Times New Roman" panose="02020603050405020304" pitchFamily="18" charset="0"/>
              <a:cs typeface="Times New Roman" panose="02020603050405020304" pitchFamily="18" charset="0"/>
            </a:endParaRPr>
          </a:p>
          <a:p>
            <a:pPr marL="285750" indent="-285750" algn="just">
              <a:spcBef>
                <a:spcPts val="0"/>
              </a:spcBef>
              <a:spcAft>
                <a:spcPts val="0"/>
              </a:spcAft>
              <a:buSzPct val="70000"/>
              <a:buFont typeface="Arial" panose="020B0604020202020204" pitchFamily="34" charset="0"/>
              <a:buChar char="•"/>
              <a:defRPr/>
            </a:pPr>
            <a:r>
              <a:rPr lang="kk-KZ" sz="1500" dirty="0">
                <a:latin typeface="Times New Roman" panose="02020603050405020304" pitchFamily="18" charset="0"/>
                <a:cs typeface="Times New Roman" panose="02020603050405020304" pitchFamily="18" charset="0"/>
              </a:rPr>
              <a:t>ҚМГ Басқармасының 15.11.2018ж. шешімімен бекітілген ҚМТ-ны тарату жөніндегі жол картасына </a:t>
            </a:r>
            <a:r>
              <a:rPr lang="kk-KZ" sz="1500" dirty="0" smtClean="0">
                <a:latin typeface="Times New Roman" panose="02020603050405020304" pitchFamily="18" charset="0"/>
                <a:cs typeface="Times New Roman" panose="02020603050405020304" pitchFamily="18" charset="0"/>
              </a:rPr>
              <a:t>сәйкес </a:t>
            </a:r>
            <a:r>
              <a:rPr lang="kk-KZ" sz="1500" dirty="0">
                <a:latin typeface="Times New Roman" panose="02020603050405020304" pitchFamily="18" charset="0"/>
                <a:cs typeface="Times New Roman" panose="02020603050405020304" pitchFamily="18" charset="0"/>
              </a:rPr>
              <a:t>2019 жылдың 1-жартыжылдығында Жемчужины ӨБК-дегі ҚМТ-ның қатысу үлесінің 25 </a:t>
            </a:r>
            <a:r>
              <a:rPr lang="en-US" sz="1500" dirty="0" smtClean="0">
                <a:latin typeface="Times New Roman" panose="02020603050405020304" pitchFamily="18" charset="0"/>
                <a:cs typeface="Times New Roman" panose="02020603050405020304" pitchFamily="18" charset="0"/>
              </a:rPr>
              <a:t>% </a:t>
            </a:r>
            <a:r>
              <a:rPr lang="kk-KZ" sz="1500" dirty="0" smtClean="0">
                <a:latin typeface="Times New Roman" panose="02020603050405020304" pitchFamily="18" charset="0"/>
                <a:cs typeface="Times New Roman" panose="02020603050405020304" pitchFamily="18" charset="0"/>
              </a:rPr>
              <a:t>және </a:t>
            </a:r>
            <a:r>
              <a:rPr lang="kk-KZ" sz="1500" dirty="0">
                <a:latin typeface="Times New Roman" panose="02020603050405020304" pitchFamily="18" charset="0"/>
                <a:cs typeface="Times New Roman" panose="02020603050405020304" pitchFamily="18" charset="0"/>
              </a:rPr>
              <a:t>КМОК жарғылық капиталындағы 40 </a:t>
            </a:r>
            <a:r>
              <a:rPr lang="en-US" sz="1500" dirty="0" smtClean="0">
                <a:latin typeface="Times New Roman" panose="02020603050405020304" pitchFamily="18" charset="0"/>
                <a:cs typeface="Times New Roman" panose="02020603050405020304" pitchFamily="18" charset="0"/>
              </a:rPr>
              <a:t>% </a:t>
            </a:r>
            <a:r>
              <a:rPr lang="kk-KZ" sz="1500" dirty="0" smtClean="0">
                <a:latin typeface="Times New Roman" panose="02020603050405020304" pitchFamily="18" charset="0"/>
                <a:cs typeface="Times New Roman" panose="02020603050405020304" pitchFamily="18" charset="0"/>
              </a:rPr>
              <a:t> </a:t>
            </a:r>
            <a:r>
              <a:rPr lang="kk-KZ" sz="1500" dirty="0">
                <a:latin typeface="Times New Roman" panose="02020603050405020304" pitchFamily="18" charset="0"/>
                <a:cs typeface="Times New Roman" panose="02020603050405020304" pitchFamily="18" charset="0"/>
              </a:rPr>
              <a:t>қатысу үлесін, сондай-ақ өзге де ілеспе құқықтар мен міндеттемелерді ҚМТ-дан ҚМГ пайдасына өткізу/сатып алу мәселелері бойынша корпоративтік процедураларды белгіленген тәртіпте жүргізу және соған байланысты корпоративтік шешімдерді қабылдау жоспарланды. </a:t>
            </a:r>
            <a:r>
              <a:rPr lang="kk-KZ" sz="1500" dirty="0" smtClean="0">
                <a:latin typeface="Times New Roman" panose="02020603050405020304" pitchFamily="18" charset="0"/>
                <a:cs typeface="Times New Roman" panose="02020603050405020304" pitchFamily="18" charset="0"/>
              </a:rPr>
              <a:t>Алайда </a:t>
            </a:r>
            <a:r>
              <a:rPr lang="kk-KZ" sz="1500" dirty="0">
                <a:latin typeface="Times New Roman" panose="02020603050405020304" pitchFamily="18" charset="0"/>
                <a:cs typeface="Times New Roman" panose="02020603050405020304" pitchFamily="18" charset="0"/>
              </a:rPr>
              <a:t>ҚМГ-ның операциялық емес өндіруші активтер департаментінен түскен ақпаратқа сәйкес, «Жемчужины» жобасындағы жер қойнауын пайдалану құқығын ҚМТ-дан ҚМГ пайдасына беруге қатысты Жол картасын әрі қарай жүргізу мәселесі «Қаламқас-теңіз» және «Хазар» кен орындарын бірлесіп игеруді жүзеге асыру туралы шешімді Серіктестермен түпкілікті келіскенге </a:t>
            </a:r>
            <a:r>
              <a:rPr lang="kk-KZ" sz="1500" dirty="0" smtClean="0">
                <a:latin typeface="Times New Roman" panose="02020603050405020304" pitchFamily="18" charset="0"/>
                <a:cs typeface="Times New Roman" panose="02020603050405020304" pitchFamily="18" charset="0"/>
              </a:rPr>
              <a:t>дейін шегерілді</a:t>
            </a:r>
            <a:r>
              <a:rPr lang="kk-KZ" sz="1500" dirty="0">
                <a:latin typeface="Times New Roman" panose="02020603050405020304" pitchFamily="18" charset="0"/>
                <a:cs typeface="Times New Roman" panose="02020603050405020304" pitchFamily="18" charset="0"/>
              </a:rPr>
              <a:t>. </a:t>
            </a:r>
            <a:endParaRPr lang="ru-RU" sz="1500" dirty="0">
              <a:latin typeface="Times New Roman" panose="02020603050405020304" pitchFamily="18" charset="0"/>
              <a:cs typeface="Times New Roman" panose="02020603050405020304" pitchFamily="18" charset="0"/>
            </a:endParaRPr>
          </a:p>
          <a:p>
            <a:pPr marL="285750" indent="-285750" algn="just">
              <a:spcBef>
                <a:spcPts val="0"/>
              </a:spcBef>
              <a:spcAft>
                <a:spcPts val="0"/>
              </a:spcAft>
              <a:buSzPct val="70000"/>
              <a:buFont typeface="Arial" panose="020B0604020202020204" pitchFamily="34" charset="0"/>
              <a:buChar char="•"/>
              <a:defRPr/>
            </a:pPr>
            <a:endParaRPr lang="kk-KZ" sz="1500" dirty="0" smtClean="0">
              <a:latin typeface="Times New Roman" pitchFamily="18" charset="0"/>
              <a:ea typeface="Calibri" pitchFamily="34" charset="0"/>
              <a:cs typeface="Times New Roman" pitchFamily="18" charset="0"/>
            </a:endParaRPr>
          </a:p>
        </p:txBody>
      </p:sp>
      <p:sp>
        <p:nvSpPr>
          <p:cNvPr id="2" name="Прямоугольник 1"/>
          <p:cNvSpPr/>
          <p:nvPr/>
        </p:nvSpPr>
        <p:spPr>
          <a:xfrm>
            <a:off x="802298" y="823397"/>
            <a:ext cx="2257534" cy="461665"/>
          </a:xfrm>
          <a:prstGeom prst="rect">
            <a:avLst/>
          </a:prstGeom>
        </p:spPr>
        <p:txBody>
          <a:bodyPr wrap="square">
            <a:spAutoFit/>
          </a:bodyPr>
          <a:lstStyle/>
          <a:p>
            <a:endParaRPr lang="ru-RU" sz="2400" b="1" dirty="0">
              <a:solidFill>
                <a:prstClr val="black"/>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4810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52750"/>
            <a:ext cx="2009775"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id:image002.gif@01C77560.29E719F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9359" y="6468524"/>
            <a:ext cx="1476375" cy="323850"/>
          </a:xfrm>
          <a:prstGeom prst="rect">
            <a:avLst/>
          </a:prstGeom>
          <a:noFill/>
          <a:extLst>
            <a:ext uri="{909E8E84-426E-40DD-AFC4-6F175D3DCCD1}">
              <a14:hiddenFill xmlns:a14="http://schemas.microsoft.com/office/drawing/2010/main">
                <a:solidFill>
                  <a:srgbClr val="FFFFFF"/>
                </a:solidFill>
              </a14:hiddenFill>
            </a:ext>
          </a:extLst>
        </p:spPr>
      </p:pic>
      <p:sp>
        <p:nvSpPr>
          <p:cNvPr id="25" name="Заголовок 1"/>
          <p:cNvSpPr txBox="1">
            <a:spLocks/>
          </p:cNvSpPr>
          <p:nvPr/>
        </p:nvSpPr>
        <p:spPr bwMode="auto">
          <a:xfrm>
            <a:off x="0" y="-26988"/>
            <a:ext cx="9144000" cy="503660"/>
          </a:xfrm>
          <a:prstGeom prst="rect">
            <a:avLst/>
          </a:prstGeom>
          <a:gradFill flip="none" rotWithShape="1">
            <a:gsLst>
              <a:gs pos="0">
                <a:schemeClr val="accent1">
                  <a:lumMod val="20000"/>
                  <a:lumOff val="80000"/>
                  <a:alpha val="98000"/>
                </a:schemeClr>
              </a:gs>
              <a:gs pos="25000">
                <a:schemeClr val="accent1">
                  <a:lumMod val="20000"/>
                  <a:lumOff val="80000"/>
                </a:schemeClr>
              </a:gs>
              <a:gs pos="88000">
                <a:srgbClr val="0087E6">
                  <a:lumMod val="46000"/>
                  <a:lumOff val="54000"/>
                  <a:alpha val="38000"/>
                </a:srgbClr>
              </a:gs>
              <a:gs pos="100000">
                <a:srgbClr val="005CBF"/>
              </a:gs>
            </a:gsLst>
            <a:lin ang="6000000" scaled="0"/>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ru-RU"/>
            </a:defPPr>
            <a:lvl1pPr fontAlgn="auto">
              <a:spcAft>
                <a:spcPts val="0"/>
              </a:spcAft>
              <a:defRPr sz="2400" b="1">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ru-RU" dirty="0" smtClean="0">
                <a:solidFill>
                  <a:prstClr val="black"/>
                </a:solidFill>
              </a:rPr>
              <a:t>Жемчужины </a:t>
            </a:r>
            <a:r>
              <a:rPr lang="ru-RU" dirty="0" err="1">
                <a:solidFill>
                  <a:prstClr val="black"/>
                </a:solidFill>
              </a:rPr>
              <a:t>жобасы</a:t>
            </a:r>
            <a:endParaRPr lang="ru-RU" dirty="0">
              <a:solidFill>
                <a:prstClr val="black"/>
              </a:solidFill>
            </a:endParaRPr>
          </a:p>
        </p:txBody>
      </p:sp>
      <p:sp>
        <p:nvSpPr>
          <p:cNvPr id="15" name="Номер слайда 15"/>
          <p:cNvSpPr>
            <a:spLocks noGrp="1"/>
          </p:cNvSpPr>
          <p:nvPr>
            <p:ph type="sldNum" sz="quarter" idx="12"/>
          </p:nvPr>
        </p:nvSpPr>
        <p:spPr>
          <a:xfrm>
            <a:off x="6759575" y="6356350"/>
            <a:ext cx="2133600" cy="365125"/>
          </a:xfrm>
        </p:spPr>
        <p:txBody>
          <a:bodyPr/>
          <a:lstStyle/>
          <a:p>
            <a:pPr>
              <a:defRPr/>
            </a:pPr>
            <a:fld id="{53D1D440-8BA0-4290-8252-F5C9AFEE2BD5}" type="slidenum">
              <a:rPr lang="ru-RU">
                <a:solidFill>
                  <a:prstClr val="black">
                    <a:tint val="75000"/>
                  </a:prstClr>
                </a:solidFill>
              </a:rPr>
              <a:pPr>
                <a:defRPr/>
              </a:pPr>
              <a:t>4</a:t>
            </a:fld>
            <a:endParaRPr lang="ru-RU" dirty="0">
              <a:solidFill>
                <a:prstClr val="black">
                  <a:tint val="75000"/>
                </a:prstClr>
              </a:solidFill>
            </a:endParaRPr>
          </a:p>
        </p:txBody>
      </p:sp>
      <p:sp>
        <p:nvSpPr>
          <p:cNvPr id="4" name="Прямоугольник 3"/>
          <p:cNvSpPr/>
          <p:nvPr/>
        </p:nvSpPr>
        <p:spPr>
          <a:xfrm>
            <a:off x="323528" y="476672"/>
            <a:ext cx="8640960" cy="5539978"/>
          </a:xfrm>
          <a:prstGeom prst="rect">
            <a:avLst/>
          </a:prstGeom>
        </p:spPr>
        <p:txBody>
          <a:bodyPr wrap="square">
            <a:spAutoFit/>
          </a:bodyPr>
          <a:lstStyle/>
          <a:p>
            <a:pPr algn="just">
              <a:spcBef>
                <a:spcPts val="600"/>
              </a:spcBef>
              <a:defRPr/>
            </a:pPr>
            <a:r>
              <a:rPr lang="kk-KZ" dirty="0" smtClean="0">
                <a:latin typeface="Times New Roman" panose="02020603050405020304" pitchFamily="18" charset="0"/>
                <a:cs typeface="Times New Roman" panose="02020603050405020304" pitchFamily="18" charset="0"/>
              </a:rPr>
              <a:t>2019 </a:t>
            </a:r>
            <a:r>
              <a:rPr lang="kk-KZ" dirty="0">
                <a:latin typeface="Times New Roman" panose="02020603050405020304" pitchFamily="18" charset="0"/>
                <a:cs typeface="Times New Roman" panose="02020603050405020304" pitchFamily="18" charset="0"/>
              </a:rPr>
              <a:t>жылдың 1-жартыжылдығы бойынша Жемчужины ЖЖББ-ның (ГРПиБ) орындалысы 683 893 мың теңгені құрады (жоспарда 1 586 893 мың теңге, яғни 43,1%).  Ауытқудың негізгі себептері – 2019 жылдың 2-жартыжылдығында Техникалық қызмет көрсету туралы келісім (СОТУ)  бойынша жобалық зерттеулер мен жұмыстарды кейінге жылжыту, сонымен қатар 2016 жылға есептелген шығындарды 270 мың АҚШ доллары сомасына түзету болып табылады. </a:t>
            </a:r>
            <a:endParaRPr lang="kk-KZ" dirty="0" smtClean="0">
              <a:latin typeface="Times New Roman" panose="02020603050405020304" pitchFamily="18" charset="0"/>
              <a:cs typeface="Times New Roman" panose="02020603050405020304" pitchFamily="18" charset="0"/>
            </a:endParaRPr>
          </a:p>
          <a:p>
            <a:pPr algn="just">
              <a:spcBef>
                <a:spcPts val="600"/>
              </a:spcBef>
              <a:defRPr/>
            </a:pPr>
            <a:endParaRPr lang="kk-KZ" dirty="0">
              <a:latin typeface="Times New Roman" panose="02020603050405020304" pitchFamily="18" charset="0"/>
              <a:cs typeface="Times New Roman" panose="02020603050405020304" pitchFamily="18" charset="0"/>
            </a:endParaRPr>
          </a:p>
          <a:p>
            <a:pPr marL="285750" indent="-285750" algn="just">
              <a:spcBef>
                <a:spcPts val="600"/>
              </a:spcBef>
              <a:buFont typeface="Wingdings" panose="05000000000000000000" pitchFamily="2" charset="2"/>
              <a:buChar char="v"/>
              <a:defRPr/>
            </a:pPr>
            <a:r>
              <a:rPr lang="kk-KZ" b="1" dirty="0" smtClean="0">
                <a:latin typeface="Times New Roman" panose="02020603050405020304" pitchFamily="18" charset="0"/>
                <a:cs typeface="Times New Roman" panose="02020603050405020304" pitchFamily="18" charset="0"/>
              </a:rPr>
              <a:t>Әлеуметтік инфрақұрылым және оқыту</a:t>
            </a:r>
          </a:p>
          <a:p>
            <a:pPr marL="285750" indent="-285750" algn="just">
              <a:spcBef>
                <a:spcPts val="600"/>
              </a:spcBef>
              <a:buFont typeface="Arial" panose="020B0604020202020204" pitchFamily="34" charset="0"/>
              <a:buChar char="•"/>
              <a:defRPr/>
            </a:pPr>
            <a:r>
              <a:rPr lang="kk-KZ" dirty="0">
                <a:latin typeface="Times New Roman" panose="02020603050405020304" pitchFamily="18" charset="0"/>
                <a:cs typeface="Times New Roman" panose="02020603050405020304" pitchFamily="18" charset="0"/>
              </a:rPr>
              <a:t>2019 жылы әлеуметтік жобаларға Маңғыстау облысы әкімдігінің «Ата жолы» </a:t>
            </a:r>
            <a:r>
              <a:rPr lang="kk-KZ" dirty="0" smtClean="0">
                <a:latin typeface="Times New Roman" panose="02020603050405020304" pitchFamily="18" charset="0"/>
                <a:cs typeface="Times New Roman" panose="02020603050405020304" pitchFamily="18" charset="0"/>
              </a:rPr>
              <a:t>автожолын </a:t>
            </a:r>
            <a:r>
              <a:rPr lang="kk-KZ" dirty="0">
                <a:latin typeface="Times New Roman" panose="02020603050405020304" pitchFamily="18" charset="0"/>
                <a:cs typeface="Times New Roman" panose="02020603050405020304" pitchFamily="18" charset="0"/>
              </a:rPr>
              <a:t>реконструкциялау. Участок 0-51 км. 1-кезең» бағдарламасы бойынша 1 000 000 АҚШ доллары сомасында қаржыландыру </a:t>
            </a:r>
            <a:r>
              <a:rPr lang="kk-KZ" dirty="0" smtClean="0">
                <a:latin typeface="Times New Roman" panose="02020603050405020304" pitchFamily="18" charset="0"/>
                <a:cs typeface="Times New Roman" panose="02020603050405020304" pitchFamily="18" charset="0"/>
              </a:rPr>
              <a:t>жоспарланған.</a:t>
            </a:r>
          </a:p>
          <a:p>
            <a:pPr algn="just">
              <a:spcBef>
                <a:spcPts val="600"/>
              </a:spcBef>
              <a:defRPr/>
            </a:pPr>
            <a:endParaRPr lang="kk-KZ" dirty="0">
              <a:latin typeface="Times New Roman" panose="02020603050405020304" pitchFamily="18" charset="0"/>
              <a:cs typeface="Times New Roman" panose="02020603050405020304" pitchFamily="18" charset="0"/>
            </a:endParaRPr>
          </a:p>
          <a:p>
            <a:pPr algn="just">
              <a:spcBef>
                <a:spcPts val="600"/>
              </a:spcBef>
              <a:defRPr/>
            </a:pPr>
            <a:r>
              <a:rPr lang="kk-KZ" dirty="0" smtClean="0">
                <a:latin typeface="Times New Roman" panose="02020603050405020304" pitchFamily="18" charset="0"/>
                <a:cs typeface="Times New Roman" panose="02020603050405020304" pitchFamily="18" charset="0"/>
              </a:rPr>
              <a:t>Жыл </a:t>
            </a:r>
            <a:r>
              <a:rPr lang="kk-KZ" dirty="0">
                <a:latin typeface="Times New Roman" panose="02020603050405020304" pitchFamily="18" charset="0"/>
                <a:cs typeface="Times New Roman" panose="02020603050405020304" pitchFamily="18" charset="0"/>
              </a:rPr>
              <a:t>сайын жылдық бюджет жобасының  1% көлемінде Серіктестер мен Оператор қызметкерлерін оқытуға қаржы бөлінеді. 2019 жылға жоспар 213 мың АҚШ долларын құрайды, 2019 жылдың 1-жартыжылдығында нақты орындалуы – 6,9 мың АҚШ доллары немесе 3,2%. Бұл қаражат «Жемчужины» жобасына жұмылдырылған Оператор мен Серіктес қызметкерлерін оқыту үшін бөлінді.</a:t>
            </a:r>
            <a:endParaRPr lang="ru-RU" dirty="0">
              <a:latin typeface="Times New Roman" panose="02020603050405020304" pitchFamily="18" charset="0"/>
              <a:cs typeface="Times New Roman" panose="02020603050405020304" pitchFamily="18" charset="0"/>
            </a:endParaRPr>
          </a:p>
          <a:p>
            <a:pPr marL="285750" indent="-285750" algn="just">
              <a:spcBef>
                <a:spcPts val="600"/>
              </a:spcBef>
              <a:buFont typeface="Arial" panose="020B0604020202020204" pitchFamily="34" charset="0"/>
              <a:buChar char="•"/>
              <a:defRPr/>
            </a:pPr>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0423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52750"/>
            <a:ext cx="2009775"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id:image002.gif@01C77560.29E719F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9359" y="6468524"/>
            <a:ext cx="1476375" cy="323850"/>
          </a:xfrm>
          <a:prstGeom prst="rect">
            <a:avLst/>
          </a:prstGeom>
          <a:noFill/>
          <a:extLst>
            <a:ext uri="{909E8E84-426E-40DD-AFC4-6F175D3DCCD1}">
              <a14:hiddenFill xmlns:a14="http://schemas.microsoft.com/office/drawing/2010/main">
                <a:solidFill>
                  <a:srgbClr val="FFFFFF"/>
                </a:solidFill>
              </a14:hiddenFill>
            </a:ext>
          </a:extLst>
        </p:spPr>
      </p:pic>
      <p:sp>
        <p:nvSpPr>
          <p:cNvPr id="25" name="Заголовок 1"/>
          <p:cNvSpPr txBox="1">
            <a:spLocks/>
          </p:cNvSpPr>
          <p:nvPr/>
        </p:nvSpPr>
        <p:spPr bwMode="auto">
          <a:xfrm>
            <a:off x="0" y="-26988"/>
            <a:ext cx="9144000" cy="503660"/>
          </a:xfrm>
          <a:prstGeom prst="rect">
            <a:avLst/>
          </a:prstGeom>
          <a:gradFill flip="none" rotWithShape="1">
            <a:gsLst>
              <a:gs pos="0">
                <a:schemeClr val="accent1">
                  <a:lumMod val="20000"/>
                  <a:lumOff val="80000"/>
                  <a:alpha val="98000"/>
                </a:schemeClr>
              </a:gs>
              <a:gs pos="25000">
                <a:schemeClr val="accent1">
                  <a:lumMod val="20000"/>
                  <a:lumOff val="80000"/>
                </a:schemeClr>
              </a:gs>
              <a:gs pos="88000">
                <a:srgbClr val="0087E6">
                  <a:lumMod val="46000"/>
                  <a:lumOff val="54000"/>
                  <a:alpha val="38000"/>
                </a:srgbClr>
              </a:gs>
              <a:gs pos="100000">
                <a:srgbClr val="005CBF"/>
              </a:gs>
            </a:gsLst>
            <a:lin ang="6000000" scaled="0"/>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ru-RU"/>
            </a:defPPr>
            <a:lvl1pPr fontAlgn="auto">
              <a:spcAft>
                <a:spcPts val="0"/>
              </a:spcAft>
              <a:defRPr sz="2400" b="1">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ru-RU" dirty="0" err="1">
                <a:solidFill>
                  <a:prstClr val="black"/>
                </a:solidFill>
              </a:rPr>
              <a:t>Құрманғазы</a:t>
            </a:r>
            <a:r>
              <a:rPr lang="ru-RU" dirty="0">
                <a:solidFill>
                  <a:prstClr val="black"/>
                </a:solidFill>
              </a:rPr>
              <a:t> </a:t>
            </a:r>
            <a:r>
              <a:rPr lang="ru-RU" dirty="0" err="1">
                <a:solidFill>
                  <a:prstClr val="black"/>
                </a:solidFill>
              </a:rPr>
              <a:t>жобасы</a:t>
            </a:r>
            <a:endParaRPr lang="ru-RU" dirty="0">
              <a:solidFill>
                <a:prstClr val="black"/>
              </a:solidFill>
            </a:endParaRPr>
          </a:p>
        </p:txBody>
      </p:sp>
      <p:sp>
        <p:nvSpPr>
          <p:cNvPr id="15" name="Номер слайда 15"/>
          <p:cNvSpPr>
            <a:spLocks noGrp="1"/>
          </p:cNvSpPr>
          <p:nvPr>
            <p:ph type="sldNum" sz="quarter" idx="12"/>
          </p:nvPr>
        </p:nvSpPr>
        <p:spPr>
          <a:xfrm>
            <a:off x="6759575" y="6356350"/>
            <a:ext cx="2133600" cy="365125"/>
          </a:xfrm>
        </p:spPr>
        <p:txBody>
          <a:bodyPr/>
          <a:lstStyle/>
          <a:p>
            <a:pPr>
              <a:defRPr/>
            </a:pPr>
            <a:fld id="{53D1D440-8BA0-4290-8252-F5C9AFEE2BD5}" type="slidenum">
              <a:rPr lang="ru-RU">
                <a:solidFill>
                  <a:prstClr val="black">
                    <a:tint val="75000"/>
                  </a:prstClr>
                </a:solidFill>
              </a:rPr>
              <a:pPr>
                <a:defRPr/>
              </a:pPr>
              <a:t>5</a:t>
            </a:fld>
            <a:endParaRPr lang="ru-RU" dirty="0">
              <a:solidFill>
                <a:prstClr val="black">
                  <a:tint val="75000"/>
                </a:prstClr>
              </a:solidFill>
            </a:endParaRPr>
          </a:p>
        </p:txBody>
      </p:sp>
      <p:sp>
        <p:nvSpPr>
          <p:cNvPr id="4" name="Прямоугольник 3"/>
          <p:cNvSpPr/>
          <p:nvPr/>
        </p:nvSpPr>
        <p:spPr>
          <a:xfrm>
            <a:off x="251520" y="618068"/>
            <a:ext cx="8712968" cy="6432530"/>
          </a:xfrm>
          <a:prstGeom prst="rect">
            <a:avLst/>
          </a:prstGeom>
        </p:spPr>
        <p:txBody>
          <a:bodyPr wrap="square">
            <a:spAutoFit/>
          </a:bodyPr>
          <a:lstStyle/>
          <a:p>
            <a:pPr algn="just">
              <a:spcBef>
                <a:spcPts val="600"/>
              </a:spcBef>
              <a:buFont typeface="Arial" pitchFamily="34" charset="0"/>
              <a:buChar char="•"/>
              <a:defRPr/>
            </a:pPr>
            <a:r>
              <a:rPr lang="kk-KZ" sz="1600" dirty="0" smtClean="0">
                <a:latin typeface="Times New Roman" panose="02020603050405020304" pitchFamily="18" charset="0"/>
                <a:cs typeface="Times New Roman" panose="02020603050405020304" pitchFamily="18" charset="0"/>
              </a:rPr>
              <a:t> </a:t>
            </a:r>
            <a:r>
              <a:rPr lang="kk-KZ" sz="1400" dirty="0" smtClean="0">
                <a:latin typeface="Times New Roman" panose="02020603050405020304" pitchFamily="18" charset="0"/>
                <a:cs typeface="Times New Roman" panose="02020603050405020304" pitchFamily="18" charset="0"/>
              </a:rPr>
              <a:t>09.11.2018ж. Қазақстан мен Ресейдің 2019-2021жж. бірлескен іс-қимыл жоспарының </a:t>
            </a:r>
            <a:r>
              <a:rPr lang="kk-KZ" sz="1400" dirty="0">
                <a:latin typeface="Times New Roman" panose="02020603050405020304" pitchFamily="18" charset="0"/>
                <a:cs typeface="Times New Roman" panose="02020603050405020304" pitchFamily="18" charset="0"/>
              </a:rPr>
              <a:t>9-тармағына сәйкес </a:t>
            </a:r>
            <a:r>
              <a:rPr lang="kk-KZ" sz="1400" dirty="0" smtClean="0">
                <a:latin typeface="Times New Roman" panose="02020603050405020304" pitchFamily="18" charset="0"/>
                <a:cs typeface="Times New Roman" panose="02020603050405020304" pitchFamily="18" charset="0"/>
              </a:rPr>
              <a:t>«</a:t>
            </a:r>
            <a:r>
              <a:rPr lang="kk-KZ" sz="1400" dirty="0">
                <a:latin typeface="Times New Roman" panose="02020603050405020304" pitchFamily="18" charset="0"/>
                <a:cs typeface="Times New Roman" panose="02020603050405020304" pitchFamily="18" charset="0"/>
              </a:rPr>
              <a:t>Құрманғазы» құрылымы бойынша </a:t>
            </a:r>
            <a:r>
              <a:rPr lang="kk-KZ" sz="1400" dirty="0" smtClean="0">
                <a:latin typeface="Times New Roman" panose="02020603050405020304" pitchFamily="18" charset="0"/>
                <a:cs typeface="Times New Roman" panose="02020603050405020304" pitchFamily="18" charset="0"/>
              </a:rPr>
              <a:t>ӨБК-ге </a:t>
            </a:r>
            <a:r>
              <a:rPr lang="kk-KZ" sz="1400" dirty="0">
                <a:latin typeface="Times New Roman" panose="02020603050405020304" pitchFamily="18" charset="0"/>
                <a:cs typeface="Times New Roman" panose="02020603050405020304" pitchFamily="18" charset="0"/>
              </a:rPr>
              <a:t>өзгерту енгізуді қамтамасыз ету </a:t>
            </a:r>
            <a:r>
              <a:rPr lang="kk-KZ" sz="1400" dirty="0" smtClean="0">
                <a:latin typeface="Times New Roman" panose="02020603050405020304" pitchFamily="18" charset="0"/>
                <a:cs typeface="Times New Roman" panose="02020603050405020304" pitchFamily="18" charset="0"/>
              </a:rPr>
              <a:t>қажет. Жүзеге асыру мерзімі: 2019-2021 жылдар.</a:t>
            </a:r>
          </a:p>
          <a:p>
            <a:pPr marL="285750" indent="-285750" algn="just">
              <a:spcBef>
                <a:spcPts val="600"/>
              </a:spcBef>
              <a:buFont typeface="Wingdings" panose="05000000000000000000" pitchFamily="2" charset="2"/>
              <a:buChar char="Ø"/>
              <a:defRPr/>
            </a:pPr>
            <a:r>
              <a:rPr lang="kk-KZ" sz="1400" dirty="0" smtClean="0">
                <a:latin typeface="Times New Roman" panose="02020603050405020304" pitchFamily="18" charset="0"/>
                <a:cs typeface="Times New Roman" panose="02020603050405020304" pitchFamily="18" charset="0"/>
              </a:rPr>
              <a:t>ҚР Премьер-министрінің </a:t>
            </a:r>
            <a:r>
              <a:rPr lang="kk-KZ" sz="1400" dirty="0">
                <a:latin typeface="Times New Roman" panose="02020603050405020304" pitchFamily="18" charset="0"/>
                <a:cs typeface="Times New Roman" panose="02020603050405020304" pitchFamily="18" charset="0"/>
              </a:rPr>
              <a:t>Бірінші </a:t>
            </a:r>
            <a:r>
              <a:rPr lang="kk-KZ" sz="1400" dirty="0" smtClean="0">
                <a:latin typeface="Times New Roman" panose="02020603050405020304" pitchFamily="18" charset="0"/>
                <a:cs typeface="Times New Roman" panose="02020603050405020304" pitchFamily="18" charset="0"/>
              </a:rPr>
              <a:t>орынбасарының 21.01.2019ж. тапсырмасы бойынша Жоспарды </a:t>
            </a:r>
            <a:r>
              <a:rPr lang="kk-KZ" sz="1400" dirty="0">
                <a:latin typeface="Times New Roman" panose="02020603050405020304" pitchFamily="18" charset="0"/>
                <a:cs typeface="Times New Roman" panose="02020603050405020304" pitchFamily="18" charset="0"/>
              </a:rPr>
              <a:t>орындау туралы </a:t>
            </a:r>
            <a:r>
              <a:rPr lang="kk-KZ" sz="1400" dirty="0" smtClean="0">
                <a:latin typeface="Times New Roman" panose="02020603050405020304" pitchFamily="18" charset="0"/>
                <a:cs typeface="Times New Roman" panose="02020603050405020304" pitchFamily="18" charset="0"/>
              </a:rPr>
              <a:t>ақпарат ҚР Сыртқы </a:t>
            </a:r>
            <a:r>
              <a:rPr lang="kk-KZ" sz="1400" dirty="0">
                <a:latin typeface="Times New Roman" panose="02020603050405020304" pitchFamily="18" charset="0"/>
                <a:cs typeface="Times New Roman" panose="02020603050405020304" pitchFamily="18" charset="0"/>
              </a:rPr>
              <a:t>істер </a:t>
            </a:r>
            <a:r>
              <a:rPr lang="kk-KZ" sz="1400" dirty="0" smtClean="0">
                <a:latin typeface="Times New Roman" panose="02020603050405020304" pitchFamily="18" charset="0"/>
                <a:cs typeface="Times New Roman" panose="02020603050405020304" pitchFamily="18" charset="0"/>
              </a:rPr>
              <a:t>министрлігіне жарты </a:t>
            </a:r>
            <a:r>
              <a:rPr lang="kk-KZ" sz="1400" dirty="0">
                <a:latin typeface="Times New Roman" panose="02020603050405020304" pitchFamily="18" charset="0"/>
                <a:cs typeface="Times New Roman" panose="02020603050405020304" pitchFamily="18" charset="0"/>
              </a:rPr>
              <a:t>жылда бір рет, 20 мамырға дейін және 20 қарашаға дейін </a:t>
            </a:r>
            <a:r>
              <a:rPr lang="kk-KZ" sz="1400" dirty="0" smtClean="0">
                <a:latin typeface="Times New Roman" panose="02020603050405020304" pitchFamily="18" charset="0"/>
                <a:cs typeface="Times New Roman" panose="02020603050405020304" pitchFamily="18" charset="0"/>
              </a:rPr>
              <a:t>берілуі тиіс.</a:t>
            </a:r>
          </a:p>
          <a:p>
            <a:pPr marL="285750" indent="-285750" algn="just">
              <a:spcBef>
                <a:spcPts val="600"/>
              </a:spcBef>
              <a:buFont typeface="Wingdings" panose="05000000000000000000" pitchFamily="2" charset="2"/>
              <a:buChar char="Ø"/>
              <a:defRPr/>
            </a:pPr>
            <a:r>
              <a:rPr lang="kk-KZ" sz="1400" dirty="0" smtClean="0">
                <a:latin typeface="Times New Roman" panose="02020603050405020304" pitchFamily="18" charset="0"/>
                <a:cs typeface="Times New Roman" panose="02020603050405020304" pitchFamily="18" charset="0"/>
              </a:rPr>
              <a:t>Осы жылдың 17 </a:t>
            </a:r>
            <a:r>
              <a:rPr lang="kk-KZ" sz="1400" dirty="0">
                <a:latin typeface="Times New Roman" panose="02020603050405020304" pitchFamily="18" charset="0"/>
                <a:cs typeface="Times New Roman" panose="02020603050405020304" pitchFamily="18" charset="0"/>
              </a:rPr>
              <a:t>мамырында ҚМГ-ге 2019 жылдың </a:t>
            </a:r>
            <a:r>
              <a:rPr lang="en-US" sz="1400" dirty="0" smtClean="0">
                <a:latin typeface="Times New Roman" panose="02020603050405020304" pitchFamily="18" charset="0"/>
                <a:cs typeface="Times New Roman" panose="02020603050405020304" pitchFamily="18" charset="0"/>
              </a:rPr>
              <a:t>I </a:t>
            </a:r>
            <a:r>
              <a:rPr lang="kk-KZ" sz="1400" dirty="0" smtClean="0">
                <a:latin typeface="Times New Roman" panose="02020603050405020304" pitchFamily="18" charset="0"/>
                <a:cs typeface="Times New Roman" panose="02020603050405020304" pitchFamily="18" charset="0"/>
              </a:rPr>
              <a:t>ж/ж. </a:t>
            </a:r>
            <a:r>
              <a:rPr lang="kk-KZ" sz="1400" dirty="0">
                <a:latin typeface="Times New Roman" panose="02020603050405020304" pitchFamily="18" charset="0"/>
                <a:cs typeface="Times New Roman" panose="02020603050405020304" pitchFamily="18" charset="0"/>
              </a:rPr>
              <a:t>бойынша Жоспардың 9-тармағының орындалуы туралы ақпарат берілді.</a:t>
            </a:r>
            <a:r>
              <a:rPr lang="kk-KZ" sz="1400" dirty="0" smtClean="0">
                <a:latin typeface="Times New Roman" panose="02020603050405020304" pitchFamily="18" charset="0"/>
                <a:cs typeface="Times New Roman" panose="02020603050405020304" pitchFamily="18" charset="0"/>
              </a:rPr>
              <a:t> </a:t>
            </a:r>
          </a:p>
          <a:p>
            <a:pPr marL="285750" lvl="0" indent="-285750" algn="just">
              <a:spcBef>
                <a:spcPts val="600"/>
              </a:spcBef>
              <a:buFont typeface="Wingdings" panose="05000000000000000000" pitchFamily="2" charset="2"/>
              <a:buChar char="Ø"/>
              <a:defRPr/>
            </a:pPr>
            <a:r>
              <a:rPr lang="kk-KZ" sz="1400" dirty="0" smtClean="0">
                <a:latin typeface="Times New Roman" panose="02020603050405020304" pitchFamily="18" charset="0"/>
                <a:cs typeface="Times New Roman" panose="02020603050405020304" pitchFamily="18" charset="0"/>
              </a:rPr>
              <a:t>ҚР Премьер-министрінің </a:t>
            </a:r>
            <a:r>
              <a:rPr lang="kk-KZ" sz="1400" dirty="0">
                <a:latin typeface="Times New Roman" panose="02020603050405020304" pitchFamily="18" charset="0"/>
                <a:cs typeface="Times New Roman" panose="02020603050405020304" pitchFamily="18" charset="0"/>
              </a:rPr>
              <a:t>Бірінші орынбасары </a:t>
            </a:r>
            <a:r>
              <a:rPr lang="kk-KZ" sz="1400" dirty="0" smtClean="0">
                <a:latin typeface="Times New Roman" panose="02020603050405020304" pitchFamily="18" charset="0"/>
                <a:cs typeface="Times New Roman" panose="02020603050405020304" pitchFamily="18" charset="0"/>
              </a:rPr>
              <a:t>19.06.2019ж. </a:t>
            </a:r>
            <a:r>
              <a:rPr lang="kk-KZ" sz="1400" dirty="0">
                <a:latin typeface="Times New Roman" panose="02020603050405020304" pitchFamily="18" charset="0"/>
                <a:cs typeface="Times New Roman" panose="02020603050405020304" pitchFamily="18" charset="0"/>
              </a:rPr>
              <a:t>т</a:t>
            </a:r>
            <a:r>
              <a:rPr lang="kk-KZ" sz="1400" dirty="0" smtClean="0">
                <a:latin typeface="Times New Roman" panose="02020603050405020304" pitchFamily="18" charset="0"/>
                <a:cs typeface="Times New Roman" panose="02020603050405020304" pitchFamily="18" charset="0"/>
              </a:rPr>
              <a:t>апсырмасына сәйкес 21.01.2019 </a:t>
            </a:r>
            <a:r>
              <a:rPr lang="kk-KZ" sz="1400" dirty="0">
                <a:latin typeface="Times New Roman" panose="02020603050405020304" pitchFamily="18" charset="0"/>
                <a:cs typeface="Times New Roman" panose="02020603050405020304" pitchFamily="18" charset="0"/>
              </a:rPr>
              <a:t>жылғы </a:t>
            </a:r>
            <a:r>
              <a:rPr lang="kk-KZ" sz="1400" dirty="0" smtClean="0">
                <a:latin typeface="Times New Roman" panose="02020603050405020304" pitchFamily="18" charset="0"/>
                <a:cs typeface="Times New Roman" panose="02020603050405020304" pitchFamily="18" charset="0"/>
              </a:rPr>
              <a:t>тапсырма </a:t>
            </a:r>
            <a:r>
              <a:rPr lang="kk-KZ" sz="1400" dirty="0">
                <a:latin typeface="Times New Roman" panose="02020603050405020304" pitchFamily="18" charset="0"/>
                <a:cs typeface="Times New Roman" panose="02020603050405020304" pitchFamily="18" charset="0"/>
              </a:rPr>
              <a:t>аясында жұмысты жалғастыруды тапсырды</a:t>
            </a:r>
            <a:r>
              <a:rPr lang="kk-KZ" sz="1400" dirty="0"/>
              <a:t>. </a:t>
            </a:r>
            <a:endParaRPr lang="ru-RU" sz="1400" dirty="0"/>
          </a:p>
          <a:p>
            <a:pPr marL="285750" indent="-285750" algn="just">
              <a:spcBef>
                <a:spcPts val="600"/>
              </a:spcBef>
              <a:buFont typeface="Wingdings" panose="05000000000000000000" pitchFamily="2" charset="2"/>
              <a:buChar char="§"/>
              <a:defRPr/>
            </a:pPr>
            <a:r>
              <a:rPr lang="kk-KZ" sz="1400" dirty="0" smtClean="0">
                <a:latin typeface="Times New Roman" pitchFamily="18" charset="0"/>
                <a:cs typeface="Times New Roman" pitchFamily="18" charset="0"/>
              </a:rPr>
              <a:t>Жол картасына </a:t>
            </a:r>
            <a:r>
              <a:rPr lang="kk-KZ" sz="1400" dirty="0">
                <a:latin typeface="Times New Roman" pitchFamily="18" charset="0"/>
                <a:cs typeface="Times New Roman" pitchFamily="18" charset="0"/>
              </a:rPr>
              <a:t>сәйкес ҚМТ-ның ӨБК </a:t>
            </a:r>
            <a:r>
              <a:rPr lang="kk-KZ" sz="1400" dirty="0" smtClean="0">
                <a:latin typeface="Times New Roman" pitchFamily="18" charset="0"/>
                <a:cs typeface="Times New Roman" pitchFamily="18" charset="0"/>
              </a:rPr>
              <a:t>бойынша барлық құқығы мен міндеттемелерін тәуелсіз бағалау туралы есеп жасалды, соның негізінде ҚМГ ИК Құрманғазы жобасы бойынша жер қойнауын пайдалану құқығының 50 пайызын ҚМТ-дан ҚМГ-ның сатып алуын мақұлдады (20.05.2019ж. №6-19 хаттама).</a:t>
            </a:r>
          </a:p>
          <a:p>
            <a:pPr marL="285750" indent="-285750" algn="just">
              <a:spcBef>
                <a:spcPts val="600"/>
              </a:spcBef>
              <a:buFont typeface="Wingdings" panose="05000000000000000000" pitchFamily="2" charset="2"/>
              <a:buChar char="§"/>
              <a:defRPr/>
            </a:pPr>
            <a:r>
              <a:rPr lang="kk-KZ" sz="1400" dirty="0">
                <a:latin typeface="Times New Roman" panose="02020603050405020304" pitchFamily="18" charset="0"/>
                <a:cs typeface="Times New Roman" panose="02020603050405020304" pitchFamily="18" charset="0"/>
              </a:rPr>
              <a:t>Жол </a:t>
            </a:r>
            <a:r>
              <a:rPr lang="kk-KZ" sz="1400" dirty="0" smtClean="0">
                <a:latin typeface="Times New Roman" panose="02020603050405020304" pitchFamily="18" charset="0"/>
                <a:cs typeface="Times New Roman" panose="02020603050405020304" pitchFamily="18" charset="0"/>
              </a:rPr>
              <a:t>картасын іске асыру мақсатында </a:t>
            </a:r>
            <a:r>
              <a:rPr lang="kk-KZ" sz="1400" dirty="0">
                <a:latin typeface="Times New Roman" panose="02020603050405020304" pitchFamily="18" charset="0"/>
                <a:cs typeface="Times New Roman" panose="02020603050405020304" pitchFamily="18" charset="0"/>
              </a:rPr>
              <a:t>ҚМТ </a:t>
            </a:r>
            <a:r>
              <a:rPr lang="kk-KZ" sz="1400" dirty="0" smtClean="0">
                <a:latin typeface="Times New Roman" panose="02020603050405020304" pitchFamily="18" charset="0"/>
                <a:cs typeface="Times New Roman" panose="02020603050405020304" pitchFamily="18" charset="0"/>
              </a:rPr>
              <a:t>жер </a:t>
            </a:r>
            <a:r>
              <a:rPr lang="kk-KZ" sz="1400" dirty="0">
                <a:latin typeface="Times New Roman" panose="02020603050405020304" pitchFamily="18" charset="0"/>
                <a:cs typeface="Times New Roman" panose="02020603050405020304" pitchFamily="18" charset="0"/>
              </a:rPr>
              <a:t>қойнауын пайдалану құқықтары мен міндеттемелерін ҚМГ пайдасына беру мәселелері </a:t>
            </a:r>
            <a:r>
              <a:rPr lang="kk-KZ" sz="1400" dirty="0" smtClean="0">
                <a:latin typeface="Times New Roman" panose="02020603050405020304" pitchFamily="18" charset="0"/>
                <a:cs typeface="Times New Roman" panose="02020603050405020304" pitchFamily="18" charset="0"/>
              </a:rPr>
              <a:t>жөніндегі жобалық құжаттардың барлығын әзірлеп, </a:t>
            </a:r>
            <a:r>
              <a:rPr lang="kk-KZ" sz="1400" dirty="0">
                <a:latin typeface="Times New Roman" panose="02020603050405020304" pitchFamily="18" charset="0"/>
                <a:cs typeface="Times New Roman" panose="02020603050405020304" pitchFamily="18" charset="0"/>
              </a:rPr>
              <a:t>ҚМГ-ге </a:t>
            </a:r>
            <a:r>
              <a:rPr lang="kk-KZ" sz="1400" dirty="0" smtClean="0">
                <a:latin typeface="Times New Roman" panose="02020603050405020304" pitchFamily="18" charset="0"/>
                <a:cs typeface="Times New Roman" panose="02020603050405020304" pitchFamily="18" charset="0"/>
              </a:rPr>
              <a:t>тапсырды </a:t>
            </a:r>
            <a:r>
              <a:rPr lang="kk-KZ" sz="1400" dirty="0">
                <a:latin typeface="Times New Roman" panose="02020603050405020304" pitchFamily="18" charset="0"/>
                <a:cs typeface="Times New Roman" panose="02020603050405020304" pitchFamily="18" charset="0"/>
              </a:rPr>
              <a:t>және </a:t>
            </a:r>
            <a:r>
              <a:rPr lang="kk-KZ" sz="1400" dirty="0" smtClean="0">
                <a:latin typeface="Times New Roman" panose="02020603050405020304" pitchFamily="18" charset="0"/>
                <a:cs typeface="Times New Roman" panose="02020603050405020304" pitchFamily="18" charset="0"/>
              </a:rPr>
              <a:t>олар келісілген </a:t>
            </a:r>
            <a:r>
              <a:rPr lang="kk-KZ" sz="1400" dirty="0">
                <a:latin typeface="Times New Roman" panose="02020603050405020304" pitchFamily="18" charset="0"/>
                <a:cs typeface="Times New Roman" panose="02020603050405020304" pitchFamily="18" charset="0"/>
              </a:rPr>
              <a:t>соң РНЭ қарауына және келісуіне жолданды. Қазіргі таңда ұсынылған құжаттар бойынша </a:t>
            </a:r>
            <a:r>
              <a:rPr lang="kk-KZ" sz="1400" dirty="0" smtClean="0">
                <a:latin typeface="Times New Roman" panose="02020603050405020304" pitchFamily="18" charset="0"/>
                <a:cs typeface="Times New Roman" panose="02020603050405020304" pitchFamily="18" charset="0"/>
              </a:rPr>
              <a:t>ҚМТ қандай </a:t>
            </a:r>
            <a:r>
              <a:rPr lang="kk-KZ" sz="1400" dirty="0">
                <a:latin typeface="Times New Roman" panose="02020603050405020304" pitchFamily="18" charset="0"/>
                <a:cs typeface="Times New Roman" panose="02020603050405020304" pitchFamily="18" charset="0"/>
              </a:rPr>
              <a:t>да бір жауап </a:t>
            </a:r>
            <a:r>
              <a:rPr lang="kk-KZ" sz="1400" dirty="0" smtClean="0">
                <a:latin typeface="Times New Roman" panose="02020603050405020304" pitchFamily="18" charset="0"/>
                <a:cs typeface="Times New Roman" panose="02020603050405020304" pitchFamily="18" charset="0"/>
              </a:rPr>
              <a:t>алған жоқ.</a:t>
            </a:r>
          </a:p>
          <a:p>
            <a:pPr marL="285750" lvl="0" indent="-285750" algn="just">
              <a:spcBef>
                <a:spcPts val="600"/>
              </a:spcBef>
              <a:buFont typeface="Wingdings" panose="05000000000000000000" pitchFamily="2" charset="2"/>
              <a:buChar char="§"/>
              <a:defRPr/>
            </a:pPr>
            <a:r>
              <a:rPr lang="kk-KZ" sz="1400" dirty="0">
                <a:latin typeface="Times New Roman" panose="02020603050405020304" pitchFamily="18" charset="0"/>
                <a:cs typeface="Times New Roman" panose="02020603050405020304" pitchFamily="18" charset="0"/>
              </a:rPr>
              <a:t>Жол картасына сәйкес жоба бойынша жер қойнауын пайдалану құқықтарын ҚМТ-дан ҚМГ-ге беру жөнінде ҚМГ-ның корпоративтік шешімдерді қабылдауын осы жылдың 2-тоқсанының соңына дейін аяқтау жоспарланған болатын. Алайда РНЭ тарапынан келісу процесі ұзаққа созылғандықтан, іс-шараларды аяқтау барысында Жол картасында көзделген мерзімнен кейбір ауытқушылық орын алуы мүмкін.        </a:t>
            </a:r>
            <a:endParaRPr lang="ru-RU" sz="1400" dirty="0">
              <a:latin typeface="Times New Roman" panose="02020603050405020304" pitchFamily="18" charset="0"/>
              <a:cs typeface="Times New Roman" panose="02020603050405020304" pitchFamily="18" charset="0"/>
            </a:endParaRPr>
          </a:p>
          <a:p>
            <a:pPr marL="285750" indent="-285750" algn="just">
              <a:spcBef>
                <a:spcPts val="600"/>
              </a:spcBef>
              <a:buFont typeface="Wingdings" panose="05000000000000000000" pitchFamily="2" charset="2"/>
              <a:buChar char="§"/>
              <a:defRPr/>
            </a:pPr>
            <a:endParaRPr lang="kk-KZ" sz="1400" dirty="0" smtClean="0">
              <a:latin typeface="Times New Roman" pitchFamily="18" charset="0"/>
              <a:cs typeface="Times New Roman" pitchFamily="18" charset="0"/>
            </a:endParaRPr>
          </a:p>
          <a:p>
            <a:pPr lvl="1" algn="just">
              <a:spcBef>
                <a:spcPts val="600"/>
              </a:spcBef>
              <a:buFont typeface="Arial" pitchFamily="34" charset="0"/>
              <a:buChar char="•"/>
              <a:defRPr/>
            </a:pPr>
            <a:endParaRPr lang="kk-KZ" sz="1600" dirty="0" smtClean="0">
              <a:latin typeface="Times New Roman" pitchFamily="18" charset="0"/>
              <a:cs typeface="Times New Roman" pitchFamily="18" charset="0"/>
            </a:endParaRPr>
          </a:p>
          <a:p>
            <a:pPr algn="just">
              <a:spcBef>
                <a:spcPts val="600"/>
              </a:spcBef>
              <a:buFontTx/>
              <a:buChar char="-"/>
              <a:defRPr/>
            </a:pPr>
            <a:endParaRPr lang="kk-KZ" dirty="0" smtClean="0">
              <a:latin typeface="Times New Roman" pitchFamily="18" charset="0"/>
              <a:cs typeface="Times New Roman" pitchFamily="18" charset="0"/>
            </a:endParaRPr>
          </a:p>
          <a:p>
            <a:pPr marL="285750" indent="-285750" algn="just">
              <a:spcBef>
                <a:spcPts val="600"/>
              </a:spcBef>
              <a:buFontTx/>
              <a:buChar char="-"/>
              <a:defRPr/>
            </a:pPr>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2666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52750"/>
            <a:ext cx="2009775"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id:image002.gif@01C77560.29E719F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9359" y="6468524"/>
            <a:ext cx="1476375" cy="323850"/>
          </a:xfrm>
          <a:prstGeom prst="rect">
            <a:avLst/>
          </a:prstGeom>
          <a:noFill/>
          <a:extLst>
            <a:ext uri="{909E8E84-426E-40DD-AFC4-6F175D3DCCD1}">
              <a14:hiddenFill xmlns:a14="http://schemas.microsoft.com/office/drawing/2010/main">
                <a:solidFill>
                  <a:srgbClr val="FFFFFF"/>
                </a:solidFill>
              </a14:hiddenFill>
            </a:ext>
          </a:extLst>
        </p:spPr>
      </p:pic>
      <p:sp>
        <p:nvSpPr>
          <p:cNvPr id="25" name="Заголовок 1"/>
          <p:cNvSpPr txBox="1">
            <a:spLocks/>
          </p:cNvSpPr>
          <p:nvPr/>
        </p:nvSpPr>
        <p:spPr bwMode="auto">
          <a:xfrm>
            <a:off x="0" y="-26988"/>
            <a:ext cx="9144000" cy="503660"/>
          </a:xfrm>
          <a:prstGeom prst="rect">
            <a:avLst/>
          </a:prstGeom>
          <a:gradFill flip="none" rotWithShape="1">
            <a:gsLst>
              <a:gs pos="0">
                <a:schemeClr val="accent1">
                  <a:lumMod val="20000"/>
                  <a:lumOff val="80000"/>
                  <a:alpha val="98000"/>
                </a:schemeClr>
              </a:gs>
              <a:gs pos="25000">
                <a:schemeClr val="accent1">
                  <a:lumMod val="20000"/>
                  <a:lumOff val="80000"/>
                </a:schemeClr>
              </a:gs>
              <a:gs pos="88000">
                <a:srgbClr val="0087E6">
                  <a:lumMod val="46000"/>
                  <a:lumOff val="54000"/>
                  <a:alpha val="38000"/>
                </a:srgbClr>
              </a:gs>
              <a:gs pos="100000">
                <a:srgbClr val="005CBF"/>
              </a:gs>
            </a:gsLst>
            <a:lin ang="6000000" scaled="0"/>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ru-RU"/>
            </a:defPPr>
            <a:lvl1pPr fontAlgn="auto">
              <a:spcAft>
                <a:spcPts val="0"/>
              </a:spcAft>
              <a:defRPr sz="2400" b="1">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ru-RU" dirty="0" err="1">
                <a:solidFill>
                  <a:prstClr val="black"/>
                </a:solidFill>
              </a:rPr>
              <a:t>Құрманғазы</a:t>
            </a:r>
            <a:r>
              <a:rPr lang="ru-RU" dirty="0">
                <a:solidFill>
                  <a:prstClr val="black"/>
                </a:solidFill>
              </a:rPr>
              <a:t> </a:t>
            </a:r>
            <a:r>
              <a:rPr lang="ru-RU" dirty="0" err="1">
                <a:solidFill>
                  <a:prstClr val="black"/>
                </a:solidFill>
              </a:rPr>
              <a:t>жобасы</a:t>
            </a:r>
            <a:endParaRPr lang="ru-RU" dirty="0">
              <a:solidFill>
                <a:prstClr val="black"/>
              </a:solidFill>
            </a:endParaRPr>
          </a:p>
        </p:txBody>
      </p:sp>
      <p:sp>
        <p:nvSpPr>
          <p:cNvPr id="15" name="Номер слайда 15"/>
          <p:cNvSpPr>
            <a:spLocks noGrp="1"/>
          </p:cNvSpPr>
          <p:nvPr>
            <p:ph type="sldNum" sz="quarter" idx="12"/>
          </p:nvPr>
        </p:nvSpPr>
        <p:spPr>
          <a:xfrm>
            <a:off x="6759575" y="6356350"/>
            <a:ext cx="2133600" cy="365125"/>
          </a:xfrm>
        </p:spPr>
        <p:txBody>
          <a:bodyPr/>
          <a:lstStyle/>
          <a:p>
            <a:pPr>
              <a:defRPr/>
            </a:pPr>
            <a:fld id="{53D1D440-8BA0-4290-8252-F5C9AFEE2BD5}" type="slidenum">
              <a:rPr lang="ru-RU">
                <a:solidFill>
                  <a:prstClr val="black">
                    <a:tint val="75000"/>
                  </a:prstClr>
                </a:solidFill>
              </a:rPr>
              <a:pPr>
                <a:defRPr/>
              </a:pPr>
              <a:t>6</a:t>
            </a:fld>
            <a:endParaRPr lang="ru-RU" dirty="0">
              <a:solidFill>
                <a:prstClr val="black">
                  <a:tint val="75000"/>
                </a:prstClr>
              </a:solidFill>
            </a:endParaRPr>
          </a:p>
        </p:txBody>
      </p:sp>
      <p:sp>
        <p:nvSpPr>
          <p:cNvPr id="4" name="Прямоугольник 3"/>
          <p:cNvSpPr/>
          <p:nvPr/>
        </p:nvSpPr>
        <p:spPr>
          <a:xfrm>
            <a:off x="251520" y="618068"/>
            <a:ext cx="8712968" cy="5539978"/>
          </a:xfrm>
          <a:prstGeom prst="rect">
            <a:avLst/>
          </a:prstGeom>
        </p:spPr>
        <p:txBody>
          <a:bodyPr wrap="square">
            <a:spAutoFit/>
          </a:bodyPr>
          <a:lstStyle/>
          <a:p>
            <a:pPr algn="just">
              <a:spcBef>
                <a:spcPts val="600"/>
              </a:spcBef>
              <a:buFont typeface="Arial" pitchFamily="34" charset="0"/>
              <a:buChar char="•"/>
              <a:defRPr/>
            </a:pPr>
            <a:r>
              <a:rPr lang="kk-KZ" sz="1600" dirty="0" smtClean="0">
                <a:latin typeface="Times New Roman" panose="02020603050405020304" pitchFamily="18" charset="0"/>
                <a:cs typeface="Times New Roman" panose="02020603050405020304" pitchFamily="18" charset="0"/>
              </a:rPr>
              <a:t> </a:t>
            </a:r>
            <a:r>
              <a:rPr lang="kk-KZ" sz="1600" dirty="0">
                <a:latin typeface="Times New Roman" panose="02020603050405020304" pitchFamily="18" charset="0"/>
                <a:cs typeface="Times New Roman" panose="02020603050405020304" pitchFamily="18" charset="0"/>
              </a:rPr>
              <a:t>Оператордың 2019 жылға </a:t>
            </a:r>
            <a:r>
              <a:rPr lang="kk-KZ" sz="1600" dirty="0" smtClean="0">
                <a:latin typeface="Times New Roman" panose="02020603050405020304" pitchFamily="18" charset="0"/>
                <a:cs typeface="Times New Roman" panose="02020603050405020304" pitchFamily="18" charset="0"/>
              </a:rPr>
              <a:t>арналған жылдық </a:t>
            </a:r>
            <a:r>
              <a:rPr lang="kk-KZ" sz="1600" dirty="0">
                <a:latin typeface="Times New Roman" panose="02020603050405020304" pitchFamily="18" charset="0"/>
                <a:cs typeface="Times New Roman" panose="02020603050405020304" pitchFamily="18" charset="0"/>
              </a:rPr>
              <a:t>жұмыс бағдарламасы мен бюджеті (ГРПиБ) Операциялық комитеттің </a:t>
            </a:r>
            <a:r>
              <a:rPr lang="kk-KZ" sz="1600" dirty="0" smtClean="0">
                <a:latin typeface="Times New Roman" panose="02020603050405020304" pitchFamily="18" charset="0"/>
                <a:cs typeface="Times New Roman" panose="02020603050405020304" pitchFamily="18" charset="0"/>
              </a:rPr>
              <a:t>27.03.2019ж. шешімімен </a:t>
            </a:r>
            <a:r>
              <a:rPr lang="kk-KZ" sz="1600" dirty="0">
                <a:latin typeface="Times New Roman" panose="02020603050405020304" pitchFamily="18" charset="0"/>
                <a:cs typeface="Times New Roman" panose="02020603050405020304" pitchFamily="18" charset="0"/>
              </a:rPr>
              <a:t>және Басқарушы комитеттің </a:t>
            </a:r>
            <a:r>
              <a:rPr lang="kk-KZ" sz="1600" dirty="0" smtClean="0">
                <a:latin typeface="Times New Roman" panose="02020603050405020304" pitchFamily="18" charset="0"/>
                <a:cs typeface="Times New Roman" panose="02020603050405020304" pitchFamily="18" charset="0"/>
              </a:rPr>
              <a:t>29.03.2019ж. шешімі бойынша  1 </a:t>
            </a:r>
            <a:r>
              <a:rPr lang="kk-KZ" sz="1600" dirty="0">
                <a:latin typeface="Times New Roman" panose="02020603050405020304" pitchFamily="18" charset="0"/>
                <a:cs typeface="Times New Roman" panose="02020603050405020304" pitchFamily="18" charset="0"/>
              </a:rPr>
              <a:t>533 710 АҚШ доллары көлеміндегі </a:t>
            </a:r>
            <a:r>
              <a:rPr lang="kk-KZ" sz="1600" dirty="0" smtClean="0">
                <a:latin typeface="Times New Roman" panose="02020603050405020304" pitchFamily="18" charset="0"/>
                <a:cs typeface="Times New Roman" panose="02020603050405020304" pitchFamily="18" charset="0"/>
              </a:rPr>
              <a:t>бюджетпен бекітілді, ол бюджет сомасын өзгертусіз түзетілді және Оперкомның 03.06.2019ж. </a:t>
            </a:r>
            <a:r>
              <a:rPr lang="kk-KZ" sz="1600" dirty="0">
                <a:latin typeface="Times New Roman" panose="02020603050405020304" pitchFamily="18" charset="0"/>
                <a:cs typeface="Times New Roman" panose="02020603050405020304" pitchFamily="18" charset="0"/>
              </a:rPr>
              <a:t>ж</a:t>
            </a:r>
            <a:r>
              <a:rPr lang="kk-KZ" sz="1600" dirty="0" smtClean="0">
                <a:latin typeface="Times New Roman" panose="02020603050405020304" pitchFamily="18" charset="0"/>
                <a:cs typeface="Times New Roman" panose="02020603050405020304" pitchFamily="18" charset="0"/>
              </a:rPr>
              <a:t>әне Басқарушы комитеттің 04.06.2019ж. </a:t>
            </a:r>
            <a:r>
              <a:rPr lang="kk-KZ" sz="1600" dirty="0">
                <a:latin typeface="Times New Roman" panose="02020603050405020304" pitchFamily="18" charset="0"/>
                <a:cs typeface="Times New Roman" panose="02020603050405020304" pitchFamily="18" charset="0"/>
              </a:rPr>
              <a:t>ш</a:t>
            </a:r>
            <a:r>
              <a:rPr lang="kk-KZ" sz="1600" dirty="0" smtClean="0">
                <a:latin typeface="Times New Roman" panose="02020603050405020304" pitchFamily="18" charset="0"/>
                <a:cs typeface="Times New Roman" panose="02020603050405020304" pitchFamily="18" charset="0"/>
              </a:rPr>
              <a:t>ешімдерімен бекітілді. </a:t>
            </a:r>
          </a:p>
          <a:p>
            <a:pPr algn="just">
              <a:spcBef>
                <a:spcPts val="600"/>
              </a:spcBef>
              <a:buFont typeface="Arial" pitchFamily="34" charset="0"/>
              <a:buChar char="•"/>
              <a:defRPr/>
            </a:pPr>
            <a:r>
              <a:rPr lang="kk-KZ" sz="1600" dirty="0" smtClean="0">
                <a:latin typeface="Times New Roman" panose="02020603050405020304" pitchFamily="18" charset="0"/>
                <a:cs typeface="Times New Roman" panose="02020603050405020304" pitchFamily="18" charset="0"/>
              </a:rPr>
              <a:t> 2019 </a:t>
            </a:r>
            <a:r>
              <a:rPr lang="kk-KZ" sz="1600" dirty="0">
                <a:latin typeface="Times New Roman" panose="02020603050405020304" pitchFamily="18" charset="0"/>
                <a:cs typeface="Times New Roman" panose="02020603050405020304" pitchFamily="18" charset="0"/>
              </a:rPr>
              <a:t>жылдың 1-ж/ж. қорытындысы бойынша Оператордың бекітілген жылдық жұмыс бағдарламасы мен бюджетіне сәйкес жұмыстар 490 544 АҚШ доллары сомасында орындалды, ол есептік кезеңдегі жоспардың 100 пайызын құрайды. </a:t>
            </a:r>
            <a:endParaRPr lang="kk-KZ" sz="1600" dirty="0" smtClean="0">
              <a:latin typeface="Times New Roman" panose="02020603050405020304" pitchFamily="18" charset="0"/>
              <a:cs typeface="Times New Roman" panose="02020603050405020304" pitchFamily="18" charset="0"/>
            </a:endParaRPr>
          </a:p>
          <a:p>
            <a:pPr algn="just">
              <a:spcBef>
                <a:spcPts val="600"/>
              </a:spcBef>
              <a:buFont typeface="Arial" pitchFamily="34" charset="0"/>
              <a:buChar char="•"/>
              <a:defRPr/>
            </a:pPr>
            <a:r>
              <a:rPr lang="kk-KZ" sz="1600" dirty="0">
                <a:latin typeface="Times New Roman" panose="02020603050405020304" pitchFamily="18" charset="0"/>
                <a:cs typeface="Times New Roman" panose="02020603050405020304" pitchFamily="18" charset="0"/>
              </a:rPr>
              <a:t> ӨБК-ге сәйкес, жылына 1 млн АҚШ доллары сомасында қазақстандық мамандарды оқыту міндеттемесі орындалып келеді. Есептік кезең ішінде қазақстандық мамандарды 317 598 АҚШ доллары сомасында оқыту бағдарламасының жоспары орындалды, ол 32 пайызды құрайды. </a:t>
            </a:r>
            <a:endParaRPr lang="kk-KZ" sz="1600" dirty="0" smtClean="0">
              <a:latin typeface="Times New Roman" panose="02020603050405020304" pitchFamily="18" charset="0"/>
              <a:cs typeface="Times New Roman" panose="02020603050405020304" pitchFamily="18" charset="0"/>
            </a:endParaRPr>
          </a:p>
          <a:p>
            <a:pPr algn="just">
              <a:spcBef>
                <a:spcPts val="600"/>
              </a:spcBef>
              <a:buFont typeface="Arial" pitchFamily="34" charset="0"/>
              <a:buChar char="•"/>
              <a:defRPr/>
            </a:pPr>
            <a:r>
              <a:rPr lang="kk-KZ" sz="1600" dirty="0" smtClean="0"/>
              <a:t> </a:t>
            </a:r>
            <a:r>
              <a:rPr lang="kk-KZ" sz="1600" dirty="0" smtClean="0">
                <a:latin typeface="Times New Roman" panose="02020603050405020304" pitchFamily="18" charset="0"/>
                <a:cs typeface="Times New Roman" panose="02020603050405020304" pitchFamily="18" charset="0"/>
              </a:rPr>
              <a:t>Оператордың </a:t>
            </a:r>
            <a:r>
              <a:rPr lang="kk-KZ" sz="1600" dirty="0">
                <a:latin typeface="Times New Roman" panose="02020603050405020304" pitchFamily="18" charset="0"/>
                <a:cs typeface="Times New Roman" panose="02020603050405020304" pitchFamily="18" charset="0"/>
              </a:rPr>
              <a:t>2020-2024 жылдарға арналған </a:t>
            </a:r>
            <a:r>
              <a:rPr lang="kk-KZ" sz="1600" dirty="0" smtClean="0">
                <a:latin typeface="Times New Roman" panose="02020603050405020304" pitchFamily="18" charset="0"/>
                <a:cs typeface="Times New Roman" panose="02020603050405020304" pitchFamily="18" charset="0"/>
              </a:rPr>
              <a:t>бизнес-жоспары </a:t>
            </a:r>
            <a:r>
              <a:rPr lang="kk-KZ" sz="1600" dirty="0">
                <a:latin typeface="Times New Roman" panose="02020603050405020304" pitchFamily="18" charset="0"/>
                <a:cs typeface="Times New Roman" panose="02020603050405020304" pitchFamily="18" charset="0"/>
              </a:rPr>
              <a:t>жобасының және </a:t>
            </a:r>
            <a:r>
              <a:rPr lang="kk-KZ" sz="1600" dirty="0" smtClean="0">
                <a:latin typeface="Times New Roman" panose="02020603050405020304" pitchFamily="18" charset="0"/>
                <a:cs typeface="Times New Roman" panose="02020603050405020304" pitchFamily="18" charset="0"/>
              </a:rPr>
              <a:t>2020 </a:t>
            </a:r>
            <a:r>
              <a:rPr lang="kk-KZ" sz="1600" dirty="0">
                <a:latin typeface="Times New Roman" panose="02020603050405020304" pitchFamily="18" charset="0"/>
                <a:cs typeface="Times New Roman" panose="02020603050405020304" pitchFamily="18" charset="0"/>
              </a:rPr>
              <a:t>жылға арналған жылдық жұмыс бағдарламасы мен </a:t>
            </a:r>
            <a:r>
              <a:rPr lang="kk-KZ" sz="1600" dirty="0" smtClean="0">
                <a:latin typeface="Times New Roman" panose="02020603050405020304" pitchFamily="18" charset="0"/>
                <a:cs typeface="Times New Roman" panose="02020603050405020304" pitchFamily="18" charset="0"/>
              </a:rPr>
              <a:t>бюджеті </a:t>
            </a:r>
            <a:r>
              <a:rPr lang="kk-KZ" sz="1600" dirty="0">
                <a:latin typeface="Times New Roman" panose="02020603050405020304" pitchFamily="18" charset="0"/>
                <a:cs typeface="Times New Roman" panose="02020603050405020304" pitchFamily="18" charset="0"/>
              </a:rPr>
              <a:t>жобасының негізінде ҚМТ-ның 2020-2024 жж. </a:t>
            </a:r>
            <a:r>
              <a:rPr lang="kk-KZ" sz="1600" dirty="0" smtClean="0">
                <a:latin typeface="Times New Roman" panose="02020603050405020304" pitchFamily="18" charset="0"/>
                <a:cs typeface="Times New Roman" panose="02020603050405020304" pitchFamily="18" charset="0"/>
              </a:rPr>
              <a:t>арналған </a:t>
            </a:r>
            <a:r>
              <a:rPr lang="kk-KZ" sz="1600" dirty="0">
                <a:latin typeface="Times New Roman" panose="02020603050405020304" pitchFamily="18" charset="0"/>
                <a:cs typeface="Times New Roman" panose="02020603050405020304" pitchFamily="18" charset="0"/>
              </a:rPr>
              <a:t>бизнес-жоспары </a:t>
            </a:r>
            <a:r>
              <a:rPr lang="kk-KZ" sz="1600" dirty="0" smtClean="0">
                <a:latin typeface="Times New Roman" panose="02020603050405020304" pitchFamily="18" charset="0"/>
                <a:cs typeface="Times New Roman" panose="02020603050405020304" pitchFamily="18" charset="0"/>
              </a:rPr>
              <a:t>жасалды.</a:t>
            </a:r>
          </a:p>
          <a:p>
            <a:pPr algn="just">
              <a:spcBef>
                <a:spcPts val="600"/>
              </a:spcBef>
              <a:buFont typeface="Arial" pitchFamily="34" charset="0"/>
              <a:buChar char="•"/>
              <a:defRPr/>
            </a:pPr>
            <a:endParaRPr lang="ru-RU" sz="1600" dirty="0">
              <a:latin typeface="Times New Roman" panose="02020603050405020304" pitchFamily="18" charset="0"/>
              <a:cs typeface="Times New Roman" panose="02020603050405020304" pitchFamily="18" charset="0"/>
            </a:endParaRPr>
          </a:p>
          <a:p>
            <a:pPr algn="just">
              <a:spcBef>
                <a:spcPts val="600"/>
              </a:spcBef>
              <a:buFont typeface="Arial" pitchFamily="34" charset="0"/>
              <a:buChar char="•"/>
              <a:defRPr/>
            </a:pPr>
            <a:endParaRPr lang="kk-KZ" sz="1600" dirty="0" smtClean="0">
              <a:latin typeface="Times New Roman" pitchFamily="18" charset="0"/>
              <a:cs typeface="Times New Roman" pitchFamily="18" charset="0"/>
            </a:endParaRPr>
          </a:p>
          <a:p>
            <a:pPr lvl="1" algn="just">
              <a:spcBef>
                <a:spcPts val="600"/>
              </a:spcBef>
              <a:buFont typeface="Arial" pitchFamily="34" charset="0"/>
              <a:buChar char="•"/>
              <a:defRPr/>
            </a:pPr>
            <a:endParaRPr lang="kk-KZ" sz="1600" dirty="0" smtClean="0">
              <a:latin typeface="Times New Roman" pitchFamily="18" charset="0"/>
              <a:cs typeface="Times New Roman" pitchFamily="18" charset="0"/>
            </a:endParaRPr>
          </a:p>
          <a:p>
            <a:pPr algn="just">
              <a:spcBef>
                <a:spcPts val="600"/>
              </a:spcBef>
              <a:buFontTx/>
              <a:buChar char="-"/>
              <a:defRPr/>
            </a:pPr>
            <a:endParaRPr lang="kk-KZ" dirty="0" smtClean="0">
              <a:latin typeface="Times New Roman" pitchFamily="18" charset="0"/>
              <a:cs typeface="Times New Roman" pitchFamily="18" charset="0"/>
            </a:endParaRPr>
          </a:p>
          <a:p>
            <a:pPr marL="285750" indent="-285750" algn="just">
              <a:spcBef>
                <a:spcPts val="600"/>
              </a:spcBef>
              <a:buFontTx/>
              <a:buChar char="-"/>
              <a:defRPr/>
            </a:pPr>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08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52750"/>
            <a:ext cx="2009775"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id:image002.gif@01C77560.29E719F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9359" y="6468524"/>
            <a:ext cx="1476375" cy="323850"/>
          </a:xfrm>
          <a:prstGeom prst="rect">
            <a:avLst/>
          </a:prstGeom>
          <a:noFill/>
          <a:extLst>
            <a:ext uri="{909E8E84-426E-40DD-AFC4-6F175D3DCCD1}">
              <a14:hiddenFill xmlns:a14="http://schemas.microsoft.com/office/drawing/2010/main">
                <a:solidFill>
                  <a:srgbClr val="FFFFFF"/>
                </a:solidFill>
              </a14:hiddenFill>
            </a:ext>
          </a:extLst>
        </p:spPr>
      </p:pic>
      <p:sp>
        <p:nvSpPr>
          <p:cNvPr id="25" name="Заголовок 1"/>
          <p:cNvSpPr txBox="1">
            <a:spLocks/>
          </p:cNvSpPr>
          <p:nvPr/>
        </p:nvSpPr>
        <p:spPr bwMode="auto">
          <a:xfrm>
            <a:off x="0" y="-26988"/>
            <a:ext cx="9144000" cy="503660"/>
          </a:xfrm>
          <a:prstGeom prst="rect">
            <a:avLst/>
          </a:prstGeom>
          <a:gradFill flip="none" rotWithShape="1">
            <a:gsLst>
              <a:gs pos="0">
                <a:schemeClr val="accent1">
                  <a:lumMod val="20000"/>
                  <a:lumOff val="80000"/>
                  <a:alpha val="98000"/>
                </a:schemeClr>
              </a:gs>
              <a:gs pos="25000">
                <a:schemeClr val="accent1">
                  <a:lumMod val="20000"/>
                  <a:lumOff val="80000"/>
                </a:schemeClr>
              </a:gs>
              <a:gs pos="88000">
                <a:srgbClr val="0087E6">
                  <a:lumMod val="46000"/>
                  <a:lumOff val="54000"/>
                  <a:alpha val="38000"/>
                </a:srgbClr>
              </a:gs>
              <a:gs pos="100000">
                <a:srgbClr val="005CBF"/>
              </a:gs>
            </a:gsLst>
            <a:lin ang="6000000" scaled="0"/>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ru-RU"/>
            </a:defPPr>
            <a:lvl1pPr fontAlgn="auto">
              <a:spcAft>
                <a:spcPts val="0"/>
              </a:spcAft>
              <a:defRPr sz="2400" b="1">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ru-RU" dirty="0" err="1" smtClean="0">
                <a:solidFill>
                  <a:prstClr val="black"/>
                </a:solidFill>
              </a:rPr>
              <a:t>Толқын</a:t>
            </a:r>
            <a:r>
              <a:rPr lang="ru-RU" dirty="0" smtClean="0">
                <a:solidFill>
                  <a:prstClr val="black"/>
                </a:solidFill>
              </a:rPr>
              <a:t> </a:t>
            </a:r>
            <a:r>
              <a:rPr lang="ru-RU" dirty="0" err="1" smtClean="0">
                <a:solidFill>
                  <a:prstClr val="black"/>
                </a:solidFill>
              </a:rPr>
              <a:t>және</a:t>
            </a:r>
            <a:r>
              <a:rPr lang="ru-RU" dirty="0" smtClean="0">
                <a:solidFill>
                  <a:prstClr val="black"/>
                </a:solidFill>
              </a:rPr>
              <a:t> </a:t>
            </a:r>
            <a:r>
              <a:rPr lang="ru-RU" dirty="0" err="1" smtClean="0">
                <a:solidFill>
                  <a:prstClr val="black"/>
                </a:solidFill>
              </a:rPr>
              <a:t>Боранқұл</a:t>
            </a:r>
            <a:r>
              <a:rPr lang="ru-RU" dirty="0" smtClean="0">
                <a:solidFill>
                  <a:prstClr val="black"/>
                </a:solidFill>
              </a:rPr>
              <a:t> </a:t>
            </a:r>
            <a:r>
              <a:rPr lang="ru-RU" dirty="0" err="1" smtClean="0">
                <a:solidFill>
                  <a:prstClr val="black"/>
                </a:solidFill>
              </a:rPr>
              <a:t>кен</a:t>
            </a:r>
            <a:r>
              <a:rPr lang="ru-RU" dirty="0" smtClean="0">
                <a:solidFill>
                  <a:prstClr val="black"/>
                </a:solidFill>
              </a:rPr>
              <a:t> </a:t>
            </a:r>
            <a:r>
              <a:rPr lang="ru-RU" dirty="0" err="1" smtClean="0">
                <a:solidFill>
                  <a:prstClr val="black"/>
                </a:solidFill>
              </a:rPr>
              <a:t>орындарын</a:t>
            </a:r>
            <a:r>
              <a:rPr lang="ru-RU" dirty="0" smtClean="0">
                <a:solidFill>
                  <a:prstClr val="black"/>
                </a:solidFill>
              </a:rPr>
              <a:t> </a:t>
            </a:r>
            <a:r>
              <a:rPr lang="ru-RU" dirty="0" err="1" smtClean="0">
                <a:solidFill>
                  <a:prstClr val="black"/>
                </a:solidFill>
              </a:rPr>
              <a:t>сенімгерлікпен</a:t>
            </a:r>
            <a:r>
              <a:rPr lang="ru-RU" dirty="0" smtClean="0">
                <a:solidFill>
                  <a:prstClr val="black"/>
                </a:solidFill>
              </a:rPr>
              <a:t> </a:t>
            </a:r>
            <a:r>
              <a:rPr lang="ru-RU" dirty="0" err="1" smtClean="0">
                <a:solidFill>
                  <a:prstClr val="black"/>
                </a:solidFill>
              </a:rPr>
              <a:t>басқару</a:t>
            </a:r>
            <a:endParaRPr lang="ru-RU" dirty="0">
              <a:solidFill>
                <a:prstClr val="black"/>
              </a:solidFill>
            </a:endParaRPr>
          </a:p>
        </p:txBody>
      </p:sp>
      <p:sp>
        <p:nvSpPr>
          <p:cNvPr id="15" name="Номер слайда 15"/>
          <p:cNvSpPr>
            <a:spLocks noGrp="1"/>
          </p:cNvSpPr>
          <p:nvPr>
            <p:ph type="sldNum" sz="quarter" idx="12"/>
          </p:nvPr>
        </p:nvSpPr>
        <p:spPr>
          <a:xfrm>
            <a:off x="6759575" y="6356350"/>
            <a:ext cx="2133600" cy="365125"/>
          </a:xfrm>
        </p:spPr>
        <p:txBody>
          <a:bodyPr/>
          <a:lstStyle/>
          <a:p>
            <a:pPr>
              <a:defRPr/>
            </a:pPr>
            <a:fld id="{53D1D440-8BA0-4290-8252-F5C9AFEE2BD5}" type="slidenum">
              <a:rPr lang="ru-RU">
                <a:solidFill>
                  <a:prstClr val="black">
                    <a:tint val="75000"/>
                  </a:prstClr>
                </a:solidFill>
              </a:rPr>
              <a:pPr>
                <a:defRPr/>
              </a:pPr>
              <a:t>7</a:t>
            </a:fld>
            <a:endParaRPr lang="ru-RU" dirty="0">
              <a:solidFill>
                <a:prstClr val="black">
                  <a:tint val="75000"/>
                </a:prstClr>
              </a:solidFill>
            </a:endParaRPr>
          </a:p>
        </p:txBody>
      </p:sp>
      <p:sp>
        <p:nvSpPr>
          <p:cNvPr id="4" name="Прямоугольник 3"/>
          <p:cNvSpPr/>
          <p:nvPr/>
        </p:nvSpPr>
        <p:spPr>
          <a:xfrm>
            <a:off x="251520" y="618068"/>
            <a:ext cx="8712968" cy="4724370"/>
          </a:xfrm>
          <a:prstGeom prst="rect">
            <a:avLst/>
          </a:prstGeom>
        </p:spPr>
        <p:txBody>
          <a:bodyPr wrap="square">
            <a:spAutoFit/>
          </a:bodyPr>
          <a:lstStyle/>
          <a:p>
            <a:pPr algn="just"/>
            <a:r>
              <a:rPr lang="kk-KZ" sz="1600" dirty="0" smtClean="0">
                <a:latin typeface="Times New Roman" panose="02020603050405020304" pitchFamily="18" charset="0"/>
                <a:cs typeface="Times New Roman" panose="02020603050405020304" pitchFamily="18" charset="0"/>
              </a:rPr>
              <a:t>Толқын </a:t>
            </a:r>
            <a:r>
              <a:rPr lang="kk-KZ" sz="1600" dirty="0">
                <a:latin typeface="Times New Roman" panose="02020603050405020304" pitchFamily="18" charset="0"/>
                <a:cs typeface="Times New Roman" panose="02020603050405020304" pitchFamily="18" charset="0"/>
              </a:rPr>
              <a:t>және Боранкөл кен орындарын сенімгерлікпен басқару шарттарының талаптарына сәйкес, өндірістің тоқтамауын, өндірістік объектілер мен жабдықтардың сақталуын, сонымен бірге әлеуметтік тұрақтылықты қамтамасыз ету жөніндегі негізгі міндеттер орындалуда. </a:t>
            </a:r>
            <a:endParaRPr lang="ru-RU" sz="1600" dirty="0">
              <a:latin typeface="Times New Roman" panose="02020603050405020304" pitchFamily="18" charset="0"/>
              <a:cs typeface="Times New Roman" panose="02020603050405020304" pitchFamily="18" charset="0"/>
            </a:endParaRPr>
          </a:p>
          <a:p>
            <a:pPr algn="just"/>
            <a:r>
              <a:rPr lang="kk-KZ" sz="1600" dirty="0">
                <a:latin typeface="Times New Roman" panose="02020603050405020304" pitchFamily="18" charset="0"/>
                <a:cs typeface="Times New Roman" panose="02020603050405020304" pitchFamily="18" charset="0"/>
              </a:rPr>
              <a:t>Жұмыс беруші мен қызметкерлер арасындағы ішкі коммуникациялар қағидаларына сәйкес </a:t>
            </a:r>
            <a:r>
              <a:rPr lang="kk-KZ" sz="1600" dirty="0" smtClean="0">
                <a:latin typeface="Times New Roman" panose="02020603050405020304" pitchFamily="18" charset="0"/>
                <a:cs typeface="Times New Roman" panose="02020603050405020304" pitchFamily="18" charset="0"/>
              </a:rPr>
              <a:t>үстіміздегі </a:t>
            </a:r>
            <a:r>
              <a:rPr lang="kk-KZ" sz="1600" dirty="0">
                <a:latin typeface="Times New Roman" panose="02020603050405020304" pitchFamily="18" charset="0"/>
                <a:cs typeface="Times New Roman" panose="02020603050405020304" pitchFamily="18" charset="0"/>
              </a:rPr>
              <a:t>жылдың 2 тамызында ҚМТ филиалының директоры Толқын, Боранқұл кен орындарында, сонымен бірге филиалдың басқару аппараты қызметкерлерімен есетік кездесулер өткізді. Презентация мен есеп ҚМТ орталық аппаратына берілді, әрі қарай ҚМГ-ге жолданатын болады. </a:t>
            </a:r>
            <a:endParaRPr lang="kk-KZ" sz="1600" dirty="0" smtClean="0">
              <a:latin typeface="Times New Roman" panose="02020603050405020304" pitchFamily="18" charset="0"/>
              <a:cs typeface="Times New Roman" panose="02020603050405020304" pitchFamily="18" charset="0"/>
            </a:endParaRPr>
          </a:p>
          <a:p>
            <a:pPr algn="just"/>
            <a:endParaRPr lang="kk-KZ" sz="16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kk-KZ" sz="1600" dirty="0" smtClean="0">
                <a:latin typeface="Times New Roman" panose="02020603050405020304" pitchFamily="18" charset="0"/>
                <a:cs typeface="Times New Roman" panose="02020603050405020304" pitchFamily="18" charset="0"/>
              </a:rPr>
              <a:t>ҚМТ филиалы қызметкерлерінің жалпы саны:</a:t>
            </a:r>
          </a:p>
          <a:p>
            <a:pPr marL="285750" indent="-285750" algn="just">
              <a:buFont typeface="Arial" panose="020B0604020202020204" pitchFamily="34" charset="0"/>
              <a:buChar char="•"/>
            </a:pPr>
            <a:r>
              <a:rPr lang="kk-KZ" sz="1600" dirty="0" smtClean="0">
                <a:latin typeface="Times New Roman" panose="02020603050405020304" pitchFamily="18" charset="0"/>
                <a:cs typeface="Times New Roman" panose="02020603050405020304" pitchFamily="18" charset="0"/>
              </a:rPr>
              <a:t>Бекітілгені – 724 адам</a:t>
            </a:r>
          </a:p>
          <a:p>
            <a:pPr marL="285750" indent="-285750" algn="just">
              <a:buFont typeface="Arial" panose="020B0604020202020204" pitchFamily="34" charset="0"/>
              <a:buChar char="•"/>
            </a:pPr>
            <a:r>
              <a:rPr lang="kk-KZ" sz="1600" dirty="0" smtClean="0">
                <a:latin typeface="Times New Roman" panose="02020603050405020304" pitchFamily="18" charset="0"/>
                <a:cs typeface="Times New Roman" panose="02020603050405020304" pitchFamily="18" charset="0"/>
              </a:rPr>
              <a:t>Нақты – 637 адам</a:t>
            </a:r>
            <a:endParaRPr lang="ru-RU" sz="1600" dirty="0">
              <a:latin typeface="Times New Roman" panose="02020603050405020304" pitchFamily="18" charset="0"/>
              <a:cs typeface="Times New Roman" panose="02020603050405020304" pitchFamily="18" charset="0"/>
            </a:endParaRPr>
          </a:p>
          <a:p>
            <a:pPr algn="just">
              <a:spcBef>
                <a:spcPts val="600"/>
              </a:spcBef>
              <a:buFont typeface="Arial" pitchFamily="34" charset="0"/>
              <a:buChar char="•"/>
              <a:defRPr/>
            </a:pPr>
            <a:endParaRPr lang="ru-RU" sz="1600" dirty="0">
              <a:latin typeface="Times New Roman" panose="02020603050405020304" pitchFamily="18" charset="0"/>
              <a:cs typeface="Times New Roman" panose="02020603050405020304" pitchFamily="18" charset="0"/>
            </a:endParaRPr>
          </a:p>
          <a:p>
            <a:pPr algn="just">
              <a:spcBef>
                <a:spcPts val="600"/>
              </a:spcBef>
              <a:buFont typeface="Arial" pitchFamily="34" charset="0"/>
              <a:buChar char="•"/>
              <a:defRPr/>
            </a:pPr>
            <a:endParaRPr lang="kk-KZ" sz="1600" dirty="0" smtClean="0">
              <a:latin typeface="Times New Roman" pitchFamily="18" charset="0"/>
              <a:cs typeface="Times New Roman" pitchFamily="18" charset="0"/>
            </a:endParaRPr>
          </a:p>
          <a:p>
            <a:pPr lvl="1" algn="just">
              <a:spcBef>
                <a:spcPts val="600"/>
              </a:spcBef>
              <a:buFont typeface="Arial" pitchFamily="34" charset="0"/>
              <a:buChar char="•"/>
              <a:defRPr/>
            </a:pPr>
            <a:endParaRPr lang="kk-KZ" sz="1600" dirty="0" smtClean="0">
              <a:latin typeface="Times New Roman" pitchFamily="18" charset="0"/>
              <a:cs typeface="Times New Roman" pitchFamily="18" charset="0"/>
            </a:endParaRPr>
          </a:p>
          <a:p>
            <a:pPr algn="just">
              <a:spcBef>
                <a:spcPts val="600"/>
              </a:spcBef>
              <a:buFontTx/>
              <a:buChar char="-"/>
              <a:defRPr/>
            </a:pPr>
            <a:endParaRPr lang="kk-KZ" dirty="0" smtClean="0">
              <a:latin typeface="Times New Roman" pitchFamily="18" charset="0"/>
              <a:cs typeface="Times New Roman" pitchFamily="18" charset="0"/>
            </a:endParaRPr>
          </a:p>
          <a:p>
            <a:pPr marL="285750" indent="-285750" algn="just">
              <a:spcBef>
                <a:spcPts val="600"/>
              </a:spcBef>
              <a:buFontTx/>
              <a:buChar char="-"/>
              <a:defRPr/>
            </a:pPr>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3208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52750"/>
            <a:ext cx="2009775"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Заголовок 1"/>
          <p:cNvSpPr txBox="1">
            <a:spLocks/>
          </p:cNvSpPr>
          <p:nvPr/>
        </p:nvSpPr>
        <p:spPr>
          <a:xfrm>
            <a:off x="0" y="0"/>
            <a:ext cx="9144000" cy="576263"/>
          </a:xfrm>
          <a:prstGeom prst="rect">
            <a:avLst/>
          </a:prstGeom>
          <a:gradFill flip="none" rotWithShape="1">
            <a:gsLst>
              <a:gs pos="0">
                <a:schemeClr val="accent1">
                  <a:lumMod val="20000"/>
                  <a:lumOff val="80000"/>
                  <a:alpha val="98000"/>
                </a:schemeClr>
              </a:gs>
              <a:gs pos="25000">
                <a:schemeClr val="accent1">
                  <a:lumMod val="20000"/>
                  <a:lumOff val="80000"/>
                </a:schemeClr>
              </a:gs>
              <a:gs pos="88000">
                <a:srgbClr val="0087E6">
                  <a:lumMod val="46000"/>
                  <a:lumOff val="54000"/>
                  <a:alpha val="38000"/>
                </a:srgbClr>
              </a:gs>
              <a:gs pos="100000">
                <a:srgbClr val="005CBF"/>
              </a:gs>
            </a:gsLst>
            <a:lin ang="6000000" scaled="0"/>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ru-RU"/>
            </a:defPPr>
            <a:lvl1pPr algn="ctr" fontAlgn="auto">
              <a:spcAft>
                <a:spcPts val="0"/>
              </a:spcAft>
              <a:defRPr sz="2400" b="1">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ru-RU" dirty="0">
                <a:solidFill>
                  <a:prstClr val="black"/>
                </a:solidFill>
              </a:rPr>
              <a:t>   </a:t>
            </a:r>
            <a:r>
              <a:rPr lang="ru-RU" sz="2000" dirty="0" smtClean="0">
                <a:solidFill>
                  <a:prstClr val="black"/>
                </a:solidFill>
              </a:rPr>
              <a:t>2019 </a:t>
            </a:r>
            <a:r>
              <a:rPr lang="ru-RU" sz="2000" dirty="0" err="1" smtClean="0">
                <a:solidFill>
                  <a:prstClr val="black"/>
                </a:solidFill>
              </a:rPr>
              <a:t>жылдың</a:t>
            </a:r>
            <a:r>
              <a:rPr lang="ru-RU" sz="2000" dirty="0" smtClean="0">
                <a:solidFill>
                  <a:prstClr val="black"/>
                </a:solidFill>
              </a:rPr>
              <a:t> 1-ж/ж. ҚМТ </a:t>
            </a:r>
            <a:r>
              <a:rPr lang="ru-RU" sz="2000" dirty="0" err="1" smtClean="0">
                <a:solidFill>
                  <a:prstClr val="black"/>
                </a:solidFill>
              </a:rPr>
              <a:t>қаржы</a:t>
            </a:r>
            <a:r>
              <a:rPr lang="ru-RU" sz="2000" dirty="0" smtClean="0">
                <a:solidFill>
                  <a:prstClr val="black"/>
                </a:solidFill>
              </a:rPr>
              <a:t> </a:t>
            </a:r>
            <a:r>
              <a:rPr lang="ru-RU" sz="2000" dirty="0" err="1" smtClean="0">
                <a:solidFill>
                  <a:prstClr val="black"/>
                </a:solidFill>
              </a:rPr>
              <a:t>көрсеткіштерінің</a:t>
            </a:r>
            <a:r>
              <a:rPr lang="ru-RU" sz="2000" dirty="0" smtClean="0">
                <a:solidFill>
                  <a:prstClr val="black"/>
                </a:solidFill>
              </a:rPr>
              <a:t> </a:t>
            </a:r>
            <a:r>
              <a:rPr lang="ru-RU" sz="2000" dirty="0" err="1" smtClean="0">
                <a:solidFill>
                  <a:prstClr val="black"/>
                </a:solidFill>
              </a:rPr>
              <a:t>орындалуы</a:t>
            </a:r>
            <a:endParaRPr lang="ru-RU" sz="2000" dirty="0">
              <a:solidFill>
                <a:prstClr val="black"/>
              </a:solidFill>
            </a:endParaRPr>
          </a:p>
        </p:txBody>
      </p:sp>
      <p:sp>
        <p:nvSpPr>
          <p:cNvPr id="14" name="Номер слайда 15"/>
          <p:cNvSpPr>
            <a:spLocks noGrp="1"/>
          </p:cNvSpPr>
          <p:nvPr>
            <p:ph type="sldNum" sz="quarter" idx="12"/>
          </p:nvPr>
        </p:nvSpPr>
        <p:spPr>
          <a:xfrm>
            <a:off x="6759575" y="6356350"/>
            <a:ext cx="2133600" cy="365125"/>
          </a:xfrm>
        </p:spPr>
        <p:txBody>
          <a:bodyPr/>
          <a:lstStyle/>
          <a:p>
            <a:pPr>
              <a:defRPr/>
            </a:pPr>
            <a:fld id="{23E710DE-BCF3-4DCF-8C80-E1AE5AE25A33}" type="slidenum">
              <a:rPr lang="ru-RU" smtClean="0">
                <a:solidFill>
                  <a:prstClr val="black">
                    <a:tint val="75000"/>
                  </a:prstClr>
                </a:solidFill>
              </a:rPr>
              <a:pPr>
                <a:defRPr/>
              </a:pPr>
              <a:t>8</a:t>
            </a:fld>
            <a:endParaRPr lang="ru-RU" dirty="0">
              <a:solidFill>
                <a:prstClr val="black">
                  <a:tint val="75000"/>
                </a:prstClr>
              </a:solidFill>
            </a:endParaRPr>
          </a:p>
        </p:txBody>
      </p:sp>
      <p:pic>
        <p:nvPicPr>
          <p:cNvPr id="17" name="Picture 2" descr="cid:image002.gif@01C77560.29E719F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971" y="6518644"/>
            <a:ext cx="14763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952750"/>
            <a:ext cx="2009775"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Прямоугольник 10"/>
          <p:cNvSpPr/>
          <p:nvPr/>
        </p:nvSpPr>
        <p:spPr>
          <a:xfrm>
            <a:off x="611188" y="582161"/>
            <a:ext cx="3884101" cy="338554"/>
          </a:xfrm>
          <a:prstGeom prst="rect">
            <a:avLst/>
          </a:prstGeom>
        </p:spPr>
        <p:txBody>
          <a:bodyPr wrap="square">
            <a:spAutoFit/>
          </a:bodyPr>
          <a:lstStyle/>
          <a:p>
            <a:pPr algn="ctr">
              <a:defRPr sz="1600" b="1" i="0" u="none" strike="noStrike" kern="1200" baseline="0">
                <a:solidFill>
                  <a:prstClr val="black"/>
                </a:solidFill>
                <a:latin typeface="+mn-lt"/>
                <a:ea typeface="+mn-ea"/>
                <a:cs typeface="+mn-cs"/>
              </a:defRPr>
            </a:pPr>
            <a:endParaRPr lang="ru-RU" sz="1600" b="1" dirty="0">
              <a:solidFill>
                <a:prstClr val="black"/>
              </a:solidFill>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539552" y="582161"/>
            <a:ext cx="8379006" cy="338554"/>
          </a:xfrm>
          <a:prstGeom prst="rect">
            <a:avLst/>
          </a:prstGeom>
        </p:spPr>
        <p:txBody>
          <a:bodyPr wrap="square">
            <a:spAutoFit/>
          </a:bodyPr>
          <a:lstStyle/>
          <a:p>
            <a:pPr algn="ctr">
              <a:defRPr sz="1600" b="1" i="0" u="none" strike="noStrike" kern="1200" baseline="0">
                <a:solidFill>
                  <a:prstClr val="black"/>
                </a:solidFill>
                <a:latin typeface="+mn-lt"/>
                <a:ea typeface="+mn-ea"/>
                <a:cs typeface="+mn-cs"/>
              </a:defRPr>
            </a:pPr>
            <a:r>
              <a:rPr lang="ru-RU" sz="1600" b="1" dirty="0" smtClean="0">
                <a:solidFill>
                  <a:prstClr val="black"/>
                </a:solidFill>
                <a:latin typeface="Times New Roman" panose="02020603050405020304" pitchFamily="18" charset="0"/>
                <a:cs typeface="Times New Roman" panose="02020603050405020304" pitchFamily="18" charset="0"/>
              </a:rPr>
              <a:t>	</a:t>
            </a:r>
            <a:r>
              <a:rPr lang="ru-RU" sz="1600" b="1" dirty="0" err="1">
                <a:solidFill>
                  <a:prstClr val="black"/>
                </a:solidFill>
                <a:latin typeface="Times New Roman" panose="02020603050405020304" pitchFamily="18" charset="0"/>
                <a:cs typeface="Times New Roman" panose="02020603050405020304" pitchFamily="18" charset="0"/>
              </a:rPr>
              <a:t>Кірістер</a:t>
            </a:r>
            <a:r>
              <a:rPr lang="ru-RU" sz="1600" b="1" dirty="0">
                <a:solidFill>
                  <a:prstClr val="black"/>
                </a:solidFill>
                <a:latin typeface="Times New Roman" panose="02020603050405020304" pitchFamily="18" charset="0"/>
                <a:cs typeface="Times New Roman" panose="02020603050405020304" pitchFamily="18" charset="0"/>
              </a:rPr>
              <a:t>, млн </a:t>
            </a:r>
            <a:r>
              <a:rPr lang="ru-RU" sz="1600" b="1" dirty="0" err="1">
                <a:solidFill>
                  <a:prstClr val="black"/>
                </a:solidFill>
                <a:latin typeface="Times New Roman" panose="02020603050405020304" pitchFamily="18" charset="0"/>
                <a:cs typeface="Times New Roman" panose="02020603050405020304" pitchFamily="18" charset="0"/>
              </a:rPr>
              <a:t>теңге</a:t>
            </a:r>
            <a:r>
              <a:rPr lang="ru-RU" sz="1600" b="1" dirty="0">
                <a:solidFill>
                  <a:prstClr val="black"/>
                </a:solidFill>
                <a:latin typeface="Times New Roman" panose="02020603050405020304" pitchFamily="18" charset="0"/>
                <a:cs typeface="Times New Roman" panose="02020603050405020304" pitchFamily="18" charset="0"/>
              </a:rPr>
              <a:t>	</a:t>
            </a:r>
            <a:r>
              <a:rPr lang="ru-RU" sz="1600" b="1" dirty="0" smtClean="0">
                <a:solidFill>
                  <a:prstClr val="black"/>
                </a:solidFill>
                <a:latin typeface="Times New Roman" panose="02020603050405020304" pitchFamily="18" charset="0"/>
                <a:cs typeface="Times New Roman" panose="02020603050405020304" pitchFamily="18" charset="0"/>
              </a:rPr>
              <a:t>		</a:t>
            </a:r>
            <a:r>
              <a:rPr lang="ru-RU" sz="1600" b="1" dirty="0" err="1" smtClean="0">
                <a:solidFill>
                  <a:prstClr val="black"/>
                </a:solidFill>
                <a:latin typeface="Times New Roman" panose="02020603050405020304" pitchFamily="18" charset="0"/>
                <a:cs typeface="Times New Roman" panose="02020603050405020304" pitchFamily="18" charset="0"/>
              </a:rPr>
              <a:t>Шығыстар</a:t>
            </a:r>
            <a:r>
              <a:rPr lang="ru-RU" sz="1600" b="1" dirty="0" smtClean="0">
                <a:solidFill>
                  <a:prstClr val="black"/>
                </a:solidFill>
                <a:latin typeface="Times New Roman" panose="02020603050405020304" pitchFamily="18" charset="0"/>
                <a:cs typeface="Times New Roman" panose="02020603050405020304" pitchFamily="18" charset="0"/>
              </a:rPr>
              <a:t>, млн. </a:t>
            </a:r>
            <a:r>
              <a:rPr lang="ru-RU" sz="1600" b="1" dirty="0" err="1" smtClean="0">
                <a:solidFill>
                  <a:prstClr val="black"/>
                </a:solidFill>
                <a:latin typeface="Times New Roman" panose="02020603050405020304" pitchFamily="18" charset="0"/>
                <a:cs typeface="Times New Roman" panose="02020603050405020304" pitchFamily="18" charset="0"/>
              </a:rPr>
              <a:t>теңге</a:t>
            </a:r>
            <a:endParaRPr lang="ru-RU" sz="1600" b="1" dirty="0">
              <a:solidFill>
                <a:prstClr val="black"/>
              </a:solidFill>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2200298" y="3296139"/>
            <a:ext cx="4846593" cy="400110"/>
          </a:xfrm>
          <a:prstGeom prst="rect">
            <a:avLst/>
          </a:prstGeom>
        </p:spPr>
        <p:txBody>
          <a:bodyPr wrap="square">
            <a:spAutoFit/>
          </a:bodyPr>
          <a:lstStyle/>
          <a:p>
            <a:pPr algn="ctr">
              <a:defRPr sz="1600" b="1" i="0" u="none" strike="noStrike" kern="1200" baseline="0">
                <a:solidFill>
                  <a:prstClr val="black"/>
                </a:solidFill>
                <a:latin typeface="+mn-lt"/>
                <a:ea typeface="+mn-ea"/>
                <a:cs typeface="+mn-cs"/>
              </a:defRPr>
            </a:pPr>
            <a:r>
              <a:rPr lang="ru-RU" sz="2000" b="1" dirty="0" err="1" smtClean="0">
                <a:solidFill>
                  <a:prstClr val="black"/>
                </a:solidFill>
                <a:latin typeface="Times New Roman" panose="02020603050405020304" pitchFamily="18" charset="0"/>
                <a:cs typeface="Times New Roman" panose="02020603050405020304" pitchFamily="18" charset="0"/>
              </a:rPr>
              <a:t>Кірістер</a:t>
            </a:r>
            <a:r>
              <a:rPr lang="ru-RU" sz="2000" b="1" dirty="0" smtClean="0">
                <a:solidFill>
                  <a:prstClr val="black"/>
                </a:solidFill>
                <a:latin typeface="Times New Roman" panose="02020603050405020304" pitchFamily="18" charset="0"/>
                <a:cs typeface="Times New Roman" panose="02020603050405020304" pitchFamily="18" charset="0"/>
              </a:rPr>
              <a:t> мен </a:t>
            </a:r>
            <a:r>
              <a:rPr lang="ru-RU" sz="2000" b="1" dirty="0" err="1" smtClean="0">
                <a:solidFill>
                  <a:prstClr val="black"/>
                </a:solidFill>
                <a:latin typeface="Times New Roman" panose="02020603050405020304" pitchFamily="18" charset="0"/>
                <a:cs typeface="Times New Roman" panose="02020603050405020304" pitchFamily="18" charset="0"/>
              </a:rPr>
              <a:t>шығыстар</a:t>
            </a:r>
            <a:r>
              <a:rPr lang="ru-RU" sz="2000" b="1" dirty="0" smtClean="0">
                <a:solidFill>
                  <a:prstClr val="black"/>
                </a:solidFill>
                <a:latin typeface="Times New Roman" panose="02020603050405020304" pitchFamily="18" charset="0"/>
                <a:cs typeface="Times New Roman" panose="02020603050405020304" pitchFamily="18" charset="0"/>
              </a:rPr>
              <a:t> </a:t>
            </a:r>
            <a:r>
              <a:rPr lang="ru-RU" sz="2000" b="1" dirty="0" err="1" smtClean="0">
                <a:solidFill>
                  <a:prstClr val="black"/>
                </a:solidFill>
                <a:latin typeface="Times New Roman" panose="02020603050405020304" pitchFamily="18" charset="0"/>
                <a:cs typeface="Times New Roman" panose="02020603050405020304" pitchFamily="18" charset="0"/>
              </a:rPr>
              <a:t>туралы</a:t>
            </a:r>
            <a:r>
              <a:rPr lang="ru-RU" sz="2000" b="1" dirty="0" smtClean="0">
                <a:solidFill>
                  <a:prstClr val="black"/>
                </a:solidFill>
                <a:latin typeface="Times New Roman" panose="02020603050405020304" pitchFamily="18" charset="0"/>
                <a:cs typeface="Times New Roman" panose="02020603050405020304" pitchFamily="18" charset="0"/>
              </a:rPr>
              <a:t> </a:t>
            </a:r>
            <a:r>
              <a:rPr lang="ru-RU" sz="2000" b="1" dirty="0" err="1" smtClean="0">
                <a:solidFill>
                  <a:prstClr val="black"/>
                </a:solidFill>
                <a:latin typeface="Times New Roman" panose="02020603050405020304" pitchFamily="18" charset="0"/>
                <a:cs typeface="Times New Roman" panose="02020603050405020304" pitchFamily="18" charset="0"/>
              </a:rPr>
              <a:t>есеп</a:t>
            </a:r>
            <a:endParaRPr lang="ru-RU" sz="2000" b="1" dirty="0">
              <a:solidFill>
                <a:prstClr val="black"/>
              </a:solidFill>
              <a:latin typeface="Times New Roman" panose="02020603050405020304" pitchFamily="18" charset="0"/>
              <a:cs typeface="Times New Roman" panose="02020603050405020304" pitchFamily="18" charset="0"/>
            </a:endParaRPr>
          </a:p>
        </p:txBody>
      </p:sp>
      <p:pic>
        <p:nvPicPr>
          <p:cNvPr id="15" name="Picture 4" descr="image00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6546850"/>
            <a:ext cx="1380406"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 name="Таблица 19"/>
          <p:cNvGraphicFramePr>
            <a:graphicFrameLocks noGrp="1"/>
          </p:cNvGraphicFramePr>
          <p:nvPr>
            <p:extLst>
              <p:ext uri="{D42A27DB-BD31-4B8C-83A1-F6EECF244321}">
                <p14:modId xmlns:p14="http://schemas.microsoft.com/office/powerpoint/2010/main" val="1781330333"/>
              </p:ext>
            </p:extLst>
          </p:nvPr>
        </p:nvGraphicFramePr>
        <p:xfrm>
          <a:off x="323529" y="3696249"/>
          <a:ext cx="8352929" cy="2619813"/>
        </p:xfrm>
        <a:graphic>
          <a:graphicData uri="http://schemas.openxmlformats.org/drawingml/2006/table">
            <a:tbl>
              <a:tblPr firstRow="1" firstCol="1" bandRow="1">
                <a:tableStyleId>{5C22544A-7EE6-4342-B048-85BDC9FD1C3A}</a:tableStyleId>
              </a:tblPr>
              <a:tblGrid>
                <a:gridCol w="3816423"/>
                <a:gridCol w="1296144"/>
                <a:gridCol w="1224136"/>
                <a:gridCol w="2016226"/>
              </a:tblGrid>
              <a:tr h="294774">
                <a:tc rowSpan="2">
                  <a:txBody>
                    <a:bodyPr/>
                    <a:lstStyle/>
                    <a:p>
                      <a:pPr algn="ctr">
                        <a:lnSpc>
                          <a:spcPct val="115000"/>
                        </a:lnSpc>
                        <a:spcAft>
                          <a:spcPts val="0"/>
                        </a:spcAft>
                      </a:pPr>
                      <a:r>
                        <a:rPr lang="ru-RU" sz="1100" dirty="0" err="1" smtClean="0">
                          <a:effectLst/>
                          <a:latin typeface="Times New Roman" pitchFamily="18" charset="0"/>
                          <a:cs typeface="Times New Roman" pitchFamily="18" charset="0"/>
                        </a:rPr>
                        <a:t>Көрсеткіштер</a:t>
                      </a:r>
                      <a:r>
                        <a:rPr lang="ru-RU" sz="1100" dirty="0" smtClean="0">
                          <a:effectLst/>
                          <a:latin typeface="Times New Roman" pitchFamily="18" charset="0"/>
                          <a:cs typeface="Times New Roman" pitchFamily="18" charset="0"/>
                        </a:rPr>
                        <a:t> </a:t>
                      </a:r>
                      <a:endParaRPr lang="ru-RU" sz="1100" dirty="0">
                        <a:effectLst/>
                        <a:latin typeface="Times New Roman" pitchFamily="18" charset="0"/>
                        <a:ea typeface="Calibri"/>
                        <a:cs typeface="Times New Roman" pitchFamily="18" charset="0"/>
                      </a:endParaRPr>
                    </a:p>
                  </a:txBody>
                  <a:tcPr marL="68580" marR="68580" marT="0" marB="0" anchor="ctr"/>
                </a:tc>
                <a:tc gridSpan="2">
                  <a:txBody>
                    <a:bodyPr/>
                    <a:lstStyle/>
                    <a:p>
                      <a:pPr algn="ctr">
                        <a:lnSpc>
                          <a:spcPct val="115000"/>
                        </a:lnSpc>
                        <a:spcAft>
                          <a:spcPts val="0"/>
                        </a:spcAft>
                      </a:pPr>
                      <a:r>
                        <a:rPr lang="ru-RU" sz="1100" dirty="0" smtClean="0">
                          <a:effectLst/>
                          <a:latin typeface="Times New Roman" pitchFamily="18" charset="0"/>
                          <a:cs typeface="Times New Roman" pitchFamily="18" charset="0"/>
                        </a:rPr>
                        <a:t>2019 ж. </a:t>
                      </a:r>
                      <a:endParaRPr lang="ru-RU" sz="1100" dirty="0">
                        <a:effectLst/>
                        <a:latin typeface="Times New Roman" pitchFamily="18" charset="0"/>
                        <a:ea typeface="Calibri"/>
                        <a:cs typeface="Times New Roman" pitchFamily="18" charset="0"/>
                      </a:endParaRPr>
                    </a:p>
                  </a:txBody>
                  <a:tcPr marL="68580" marR="68580" marT="0" marB="0" anchor="ctr"/>
                </a:tc>
                <a:tc hMerge="1">
                  <a:txBody>
                    <a:bodyPr/>
                    <a:lstStyle/>
                    <a:p>
                      <a:endParaRPr lang="ru-RU"/>
                    </a:p>
                  </a:txBody>
                  <a:tcPr/>
                </a:tc>
                <a:tc rowSpan="2">
                  <a:txBody>
                    <a:bodyPr/>
                    <a:lstStyle/>
                    <a:p>
                      <a:pPr algn="ctr">
                        <a:lnSpc>
                          <a:spcPct val="115000"/>
                        </a:lnSpc>
                        <a:spcAft>
                          <a:spcPts val="0"/>
                        </a:spcAft>
                      </a:pPr>
                      <a:r>
                        <a:rPr lang="ru-RU" sz="1100" dirty="0" err="1" smtClean="0">
                          <a:effectLst/>
                          <a:latin typeface="Times New Roman" pitchFamily="18" charset="0"/>
                          <a:cs typeface="Times New Roman" pitchFamily="18" charset="0"/>
                        </a:rPr>
                        <a:t>орындалу</a:t>
                      </a:r>
                      <a:r>
                        <a:rPr lang="ru-RU" sz="1100" dirty="0" smtClean="0">
                          <a:effectLst/>
                          <a:latin typeface="Times New Roman" pitchFamily="18" charset="0"/>
                          <a:cs typeface="Times New Roman" pitchFamily="18" charset="0"/>
                        </a:rPr>
                        <a:t> </a:t>
                      </a:r>
                      <a:r>
                        <a:rPr lang="ru-RU" sz="1100" dirty="0" err="1" smtClean="0">
                          <a:effectLst/>
                          <a:latin typeface="Times New Roman" pitchFamily="18" charset="0"/>
                          <a:cs typeface="Times New Roman" pitchFamily="18" charset="0"/>
                        </a:rPr>
                        <a:t>пайызы</a:t>
                      </a:r>
                      <a:endParaRPr lang="ru-RU" sz="1100" dirty="0">
                        <a:effectLst/>
                        <a:latin typeface="Times New Roman" pitchFamily="18" charset="0"/>
                        <a:ea typeface="Calibri"/>
                        <a:cs typeface="Times New Roman" pitchFamily="18" charset="0"/>
                      </a:endParaRPr>
                    </a:p>
                  </a:txBody>
                  <a:tcPr marL="68580" marR="68580" marT="0" marB="0" anchor="ctr"/>
                </a:tc>
              </a:tr>
              <a:tr h="518097">
                <a:tc vMerge="1">
                  <a:txBody>
                    <a:bodyPr/>
                    <a:lstStyle/>
                    <a:p>
                      <a:endParaRPr lang="ru-RU"/>
                    </a:p>
                  </a:txBody>
                  <a:tcPr/>
                </a:tc>
                <a:tc>
                  <a:txBody>
                    <a:bodyPr/>
                    <a:lstStyle/>
                    <a:p>
                      <a:pPr algn="ctr">
                        <a:lnSpc>
                          <a:spcPct val="115000"/>
                        </a:lnSpc>
                        <a:spcAft>
                          <a:spcPts val="0"/>
                        </a:spcAft>
                      </a:pPr>
                      <a:r>
                        <a:rPr lang="ru-RU" sz="1100" baseline="0" dirty="0" err="1" smtClean="0">
                          <a:effectLst/>
                          <a:latin typeface="Times New Roman" pitchFamily="18" charset="0"/>
                          <a:cs typeface="Times New Roman" pitchFamily="18" charset="0"/>
                        </a:rPr>
                        <a:t>жоспар</a:t>
                      </a:r>
                      <a:endParaRPr lang="ru-RU" sz="1100" dirty="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100" dirty="0" err="1" smtClean="0">
                          <a:effectLst/>
                          <a:latin typeface="Times New Roman" pitchFamily="18" charset="0"/>
                          <a:cs typeface="Times New Roman" pitchFamily="18" charset="0"/>
                        </a:rPr>
                        <a:t>нақты</a:t>
                      </a:r>
                      <a:endParaRPr lang="ru-RU" sz="1100" dirty="0">
                        <a:effectLst/>
                        <a:latin typeface="Times New Roman" pitchFamily="18" charset="0"/>
                        <a:ea typeface="Calibri"/>
                        <a:cs typeface="Times New Roman" pitchFamily="18" charset="0"/>
                      </a:endParaRPr>
                    </a:p>
                  </a:txBody>
                  <a:tcPr marL="68580" marR="68580" marT="0" marB="0" anchor="ctr"/>
                </a:tc>
                <a:tc vMerge="1">
                  <a:txBody>
                    <a:bodyPr/>
                    <a:lstStyle/>
                    <a:p>
                      <a:endParaRPr lang="ru-RU"/>
                    </a:p>
                  </a:txBody>
                  <a:tcPr/>
                </a:tc>
              </a:tr>
              <a:tr h="294774">
                <a:tc>
                  <a:txBody>
                    <a:bodyPr/>
                    <a:lstStyle/>
                    <a:p>
                      <a:pPr>
                        <a:lnSpc>
                          <a:spcPct val="115000"/>
                        </a:lnSpc>
                        <a:spcAft>
                          <a:spcPts val="0"/>
                        </a:spcAft>
                      </a:pPr>
                      <a:r>
                        <a:rPr lang="ru-RU" sz="1100" dirty="0" err="1" smtClean="0">
                          <a:solidFill>
                            <a:schemeClr val="accent1">
                              <a:lumMod val="20000"/>
                              <a:lumOff val="80000"/>
                            </a:schemeClr>
                          </a:solidFill>
                          <a:effectLst/>
                          <a:latin typeface="Times New Roman" pitchFamily="18" charset="0"/>
                          <a:cs typeface="Times New Roman" pitchFamily="18" charset="0"/>
                        </a:rPr>
                        <a:t>Кірістер</a:t>
                      </a:r>
                      <a:r>
                        <a:rPr lang="ru-RU" sz="1100" dirty="0" smtClean="0">
                          <a:solidFill>
                            <a:schemeClr val="accent1">
                              <a:lumMod val="20000"/>
                              <a:lumOff val="80000"/>
                            </a:schemeClr>
                          </a:solidFill>
                          <a:effectLst/>
                          <a:latin typeface="Times New Roman" pitchFamily="18" charset="0"/>
                          <a:cs typeface="Times New Roman" pitchFamily="18" charset="0"/>
                        </a:rPr>
                        <a:t>, </a:t>
                      </a:r>
                      <a:r>
                        <a:rPr lang="ru-RU" sz="1100" dirty="0" err="1" smtClean="0">
                          <a:solidFill>
                            <a:schemeClr val="accent1">
                              <a:lumMod val="20000"/>
                              <a:lumOff val="80000"/>
                            </a:schemeClr>
                          </a:solidFill>
                          <a:effectLst/>
                          <a:latin typeface="Times New Roman" pitchFamily="18" charset="0"/>
                          <a:cs typeface="Times New Roman" pitchFamily="18" charset="0"/>
                        </a:rPr>
                        <a:t>барлығы</a:t>
                      </a:r>
                      <a:endParaRPr lang="ru-RU" sz="1100" dirty="0">
                        <a:solidFill>
                          <a:schemeClr val="accent1">
                            <a:lumMod val="20000"/>
                            <a:lumOff val="80000"/>
                          </a:schemeClr>
                        </a:solidFill>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ru-RU" sz="1400" dirty="0" smtClean="0">
                          <a:effectLst/>
                          <a:latin typeface="Times New Roman" pitchFamily="18" charset="0"/>
                          <a:cs typeface="Times New Roman" pitchFamily="18" charset="0"/>
                        </a:rPr>
                        <a:t>0,161</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ru-RU" sz="1400" dirty="0" smtClean="0">
                          <a:effectLst/>
                          <a:latin typeface="Times New Roman" pitchFamily="18" charset="0"/>
                          <a:cs typeface="Times New Roman" pitchFamily="18" charset="0"/>
                        </a:rPr>
                        <a:t>1</a:t>
                      </a:r>
                      <a:r>
                        <a:rPr lang="ru-RU" sz="1400" baseline="0" dirty="0" smtClean="0">
                          <a:effectLst/>
                          <a:latin typeface="Times New Roman" pitchFamily="18" charset="0"/>
                          <a:cs typeface="Times New Roman" pitchFamily="18" charset="0"/>
                        </a:rPr>
                        <a:t> 015</a:t>
                      </a:r>
                      <a:r>
                        <a:rPr lang="ru-RU" sz="1400" dirty="0">
                          <a:effectLst/>
                          <a:latin typeface="Times New Roman" pitchFamily="18" charset="0"/>
                          <a:cs typeface="Times New Roman" pitchFamily="18" charset="0"/>
                        </a:rPr>
                        <a:t> </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ru-RU" sz="1400" baseline="0" dirty="0" smtClean="0">
                          <a:effectLst/>
                          <a:latin typeface="Times New Roman" pitchFamily="18" charset="0"/>
                          <a:cs typeface="Times New Roman" pitchFamily="18" charset="0"/>
                        </a:rPr>
                        <a:t>631 715 </a:t>
                      </a:r>
                      <a:r>
                        <a:rPr lang="ru-RU" sz="1400" dirty="0" smtClean="0">
                          <a:effectLst/>
                          <a:latin typeface="Times New Roman" pitchFamily="18" charset="0"/>
                          <a:cs typeface="Times New Roman" pitchFamily="18" charset="0"/>
                        </a:rPr>
                        <a:t>%</a:t>
                      </a:r>
                      <a:endParaRPr lang="ru-RU" sz="1400" dirty="0">
                        <a:effectLst/>
                        <a:latin typeface="Times New Roman" pitchFamily="18" charset="0"/>
                        <a:ea typeface="Calibri"/>
                        <a:cs typeface="Times New Roman" pitchFamily="18" charset="0"/>
                      </a:endParaRPr>
                    </a:p>
                  </a:txBody>
                  <a:tcPr marL="68580" marR="68580" marT="0" marB="0"/>
                </a:tc>
              </a:tr>
              <a:tr h="294774">
                <a:tc>
                  <a:txBody>
                    <a:bodyPr/>
                    <a:lstStyle/>
                    <a:p>
                      <a:pPr>
                        <a:lnSpc>
                          <a:spcPct val="115000"/>
                        </a:lnSpc>
                        <a:spcAft>
                          <a:spcPts val="0"/>
                        </a:spcAft>
                      </a:pPr>
                      <a:r>
                        <a:rPr lang="ru-RU" sz="1100" dirty="0" err="1" smtClean="0">
                          <a:solidFill>
                            <a:schemeClr val="accent1">
                              <a:lumMod val="20000"/>
                              <a:lumOff val="80000"/>
                            </a:schemeClr>
                          </a:solidFill>
                          <a:effectLst/>
                          <a:latin typeface="Times New Roman" pitchFamily="18" charset="0"/>
                          <a:cs typeface="Times New Roman" pitchFamily="18" charset="0"/>
                        </a:rPr>
                        <a:t>Шығыстар</a:t>
                      </a:r>
                      <a:r>
                        <a:rPr lang="ru-RU" sz="1100" dirty="0" smtClean="0">
                          <a:solidFill>
                            <a:schemeClr val="accent1">
                              <a:lumMod val="20000"/>
                              <a:lumOff val="80000"/>
                            </a:schemeClr>
                          </a:solidFill>
                          <a:effectLst/>
                          <a:latin typeface="Times New Roman" pitchFamily="18" charset="0"/>
                          <a:cs typeface="Times New Roman" pitchFamily="18" charset="0"/>
                        </a:rPr>
                        <a:t>, </a:t>
                      </a:r>
                      <a:r>
                        <a:rPr lang="ru-RU" sz="1100" dirty="0" err="1" smtClean="0">
                          <a:solidFill>
                            <a:schemeClr val="accent1">
                              <a:lumMod val="20000"/>
                              <a:lumOff val="80000"/>
                            </a:schemeClr>
                          </a:solidFill>
                          <a:effectLst/>
                          <a:latin typeface="Times New Roman" pitchFamily="18" charset="0"/>
                          <a:cs typeface="Times New Roman" pitchFamily="18" charset="0"/>
                        </a:rPr>
                        <a:t>барлығы</a:t>
                      </a:r>
                      <a:r>
                        <a:rPr lang="ru-RU" sz="1100" dirty="0" smtClean="0">
                          <a:solidFill>
                            <a:schemeClr val="accent1">
                              <a:lumMod val="20000"/>
                              <a:lumOff val="80000"/>
                            </a:schemeClr>
                          </a:solidFill>
                          <a:effectLst/>
                          <a:latin typeface="Times New Roman" pitchFamily="18" charset="0"/>
                          <a:cs typeface="Times New Roman" pitchFamily="18" charset="0"/>
                        </a:rPr>
                        <a:t>, </a:t>
                      </a:r>
                      <a:r>
                        <a:rPr lang="ru-RU" sz="1100" dirty="0" err="1" smtClean="0">
                          <a:solidFill>
                            <a:schemeClr val="accent1">
                              <a:lumMod val="20000"/>
                              <a:lumOff val="80000"/>
                            </a:schemeClr>
                          </a:solidFill>
                          <a:effectLst/>
                          <a:latin typeface="Times New Roman" pitchFamily="18" charset="0"/>
                          <a:cs typeface="Times New Roman" pitchFamily="18" charset="0"/>
                        </a:rPr>
                        <a:t>соның</a:t>
                      </a:r>
                      <a:r>
                        <a:rPr lang="ru-RU" sz="1100" dirty="0" smtClean="0">
                          <a:solidFill>
                            <a:schemeClr val="accent1">
                              <a:lumMod val="20000"/>
                              <a:lumOff val="80000"/>
                            </a:schemeClr>
                          </a:solidFill>
                          <a:effectLst/>
                          <a:latin typeface="Times New Roman" pitchFamily="18" charset="0"/>
                          <a:cs typeface="Times New Roman" pitchFamily="18" charset="0"/>
                        </a:rPr>
                        <a:t> </a:t>
                      </a:r>
                      <a:r>
                        <a:rPr lang="ru-RU" sz="1100" dirty="0" err="1" smtClean="0">
                          <a:solidFill>
                            <a:schemeClr val="accent1">
                              <a:lumMod val="20000"/>
                              <a:lumOff val="80000"/>
                            </a:schemeClr>
                          </a:solidFill>
                          <a:effectLst/>
                          <a:latin typeface="Times New Roman" pitchFamily="18" charset="0"/>
                          <a:cs typeface="Times New Roman" pitchFamily="18" charset="0"/>
                        </a:rPr>
                        <a:t>ішінде</a:t>
                      </a:r>
                      <a:endParaRPr lang="ru-RU" sz="1100" dirty="0">
                        <a:solidFill>
                          <a:schemeClr val="accent1">
                            <a:lumMod val="20000"/>
                            <a:lumOff val="80000"/>
                          </a:schemeClr>
                        </a:solidFill>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kk-KZ" sz="1400" dirty="0" smtClean="0">
                          <a:effectLst/>
                          <a:latin typeface="Times New Roman" pitchFamily="18" charset="0"/>
                          <a:ea typeface="+mn-ea"/>
                          <a:cs typeface="Times New Roman" pitchFamily="18" charset="0"/>
                        </a:rPr>
                        <a:t>3</a:t>
                      </a:r>
                      <a:r>
                        <a:rPr lang="kk-KZ" sz="1400" baseline="0" dirty="0" smtClean="0">
                          <a:effectLst/>
                          <a:latin typeface="Times New Roman" pitchFamily="18" charset="0"/>
                          <a:ea typeface="+mn-ea"/>
                          <a:cs typeface="Times New Roman" pitchFamily="18" charset="0"/>
                        </a:rPr>
                        <a:t> 659</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kk-KZ" sz="1400" dirty="0" smtClean="0">
                          <a:effectLst/>
                          <a:latin typeface="Times New Roman" pitchFamily="18" charset="0"/>
                          <a:ea typeface="+mn-ea"/>
                          <a:cs typeface="Times New Roman" pitchFamily="18" charset="0"/>
                        </a:rPr>
                        <a:t>2</a:t>
                      </a:r>
                      <a:r>
                        <a:rPr lang="kk-KZ" sz="1400" baseline="0" dirty="0" smtClean="0">
                          <a:effectLst/>
                          <a:latin typeface="Times New Roman" pitchFamily="18" charset="0"/>
                          <a:ea typeface="+mn-ea"/>
                          <a:cs typeface="Times New Roman" pitchFamily="18" charset="0"/>
                        </a:rPr>
                        <a:t> 891</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ru-RU" sz="1400" baseline="0" dirty="0" smtClean="0">
                          <a:effectLst/>
                          <a:latin typeface="Times New Roman" pitchFamily="18" charset="0"/>
                          <a:cs typeface="Times New Roman" pitchFamily="18" charset="0"/>
                        </a:rPr>
                        <a:t>79 </a:t>
                      </a:r>
                      <a:r>
                        <a:rPr lang="ru-RU" sz="1400" dirty="0" smtClean="0">
                          <a:effectLst/>
                          <a:latin typeface="Times New Roman" pitchFamily="18" charset="0"/>
                          <a:cs typeface="Times New Roman" pitchFamily="18" charset="0"/>
                        </a:rPr>
                        <a:t>%</a:t>
                      </a:r>
                      <a:endParaRPr lang="ru-RU" sz="1400" dirty="0">
                        <a:effectLst/>
                        <a:latin typeface="Times New Roman" pitchFamily="18" charset="0"/>
                        <a:ea typeface="Calibri"/>
                        <a:cs typeface="Times New Roman" pitchFamily="18" charset="0"/>
                      </a:endParaRPr>
                    </a:p>
                  </a:txBody>
                  <a:tcPr marL="68580" marR="68580" marT="0" marB="0"/>
                </a:tc>
              </a:tr>
              <a:tr h="294774">
                <a:tc>
                  <a:txBody>
                    <a:bodyPr/>
                    <a:lstStyle/>
                    <a:p>
                      <a:pPr>
                        <a:lnSpc>
                          <a:spcPct val="115000"/>
                        </a:lnSpc>
                        <a:spcAft>
                          <a:spcPts val="0"/>
                        </a:spcAft>
                      </a:pPr>
                      <a:r>
                        <a:rPr lang="kk-KZ" sz="1100" dirty="0" smtClean="0">
                          <a:solidFill>
                            <a:schemeClr val="accent1">
                              <a:lumMod val="20000"/>
                              <a:lumOff val="80000"/>
                            </a:schemeClr>
                          </a:solidFill>
                          <a:effectLst/>
                          <a:latin typeface="Times New Roman" pitchFamily="18" charset="0"/>
                          <a:ea typeface="+mn-ea"/>
                          <a:cs typeface="Times New Roman" pitchFamily="18" charset="0"/>
                        </a:rPr>
                        <a:t>Таза</a:t>
                      </a:r>
                      <a:r>
                        <a:rPr lang="kk-KZ" sz="1100" baseline="0" dirty="0" smtClean="0">
                          <a:solidFill>
                            <a:schemeClr val="accent1">
                              <a:lumMod val="20000"/>
                              <a:lumOff val="80000"/>
                            </a:schemeClr>
                          </a:solidFill>
                          <a:effectLst/>
                          <a:latin typeface="Times New Roman" pitchFamily="18" charset="0"/>
                          <a:ea typeface="+mn-ea"/>
                          <a:cs typeface="Times New Roman" pitchFamily="18" charset="0"/>
                        </a:rPr>
                        <a:t> пайда (шығын</a:t>
                      </a:r>
                      <a:endParaRPr lang="ru-RU" sz="1100" dirty="0">
                        <a:solidFill>
                          <a:schemeClr val="accent1">
                            <a:lumMod val="20000"/>
                            <a:lumOff val="80000"/>
                          </a:schemeClr>
                        </a:solidFill>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kk-KZ" sz="1400" dirty="0" smtClean="0">
                          <a:effectLst/>
                          <a:latin typeface="Times New Roman" pitchFamily="18" charset="0"/>
                          <a:ea typeface="+mn-ea"/>
                          <a:cs typeface="Times New Roman" pitchFamily="18" charset="0"/>
                        </a:rPr>
                        <a:t>- 3</a:t>
                      </a:r>
                      <a:r>
                        <a:rPr lang="kk-KZ" sz="1400" baseline="0" dirty="0" smtClean="0">
                          <a:effectLst/>
                          <a:latin typeface="Times New Roman" pitchFamily="18" charset="0"/>
                          <a:ea typeface="+mn-ea"/>
                          <a:cs typeface="Times New Roman" pitchFamily="18" charset="0"/>
                        </a:rPr>
                        <a:t> 658</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ru-RU" sz="1400" dirty="0">
                          <a:effectLst/>
                          <a:latin typeface="Times New Roman" pitchFamily="18" charset="0"/>
                          <a:cs typeface="Times New Roman" pitchFamily="18" charset="0"/>
                        </a:rPr>
                        <a:t> </a:t>
                      </a:r>
                      <a:r>
                        <a:rPr lang="ru-RU" sz="1400" dirty="0" smtClean="0">
                          <a:effectLst/>
                          <a:latin typeface="Times New Roman" pitchFamily="18" charset="0"/>
                          <a:cs typeface="Times New Roman" pitchFamily="18" charset="0"/>
                        </a:rPr>
                        <a:t>- 1 876 </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ru-RU" sz="1400" baseline="0" dirty="0" smtClean="0">
                          <a:effectLst/>
                          <a:latin typeface="Times New Roman" pitchFamily="18" charset="0"/>
                          <a:cs typeface="Times New Roman" pitchFamily="18" charset="0"/>
                        </a:rPr>
                        <a:t>49 </a:t>
                      </a:r>
                      <a:r>
                        <a:rPr lang="ru-RU" sz="1400" dirty="0" smtClean="0">
                          <a:effectLst/>
                          <a:latin typeface="Times New Roman" pitchFamily="18" charset="0"/>
                          <a:cs typeface="Times New Roman" pitchFamily="18" charset="0"/>
                        </a:rPr>
                        <a:t>%</a:t>
                      </a:r>
                      <a:endParaRPr lang="ru-RU" sz="1400" dirty="0">
                        <a:effectLst/>
                        <a:latin typeface="Times New Roman" pitchFamily="18" charset="0"/>
                        <a:ea typeface="Calibri"/>
                        <a:cs typeface="Times New Roman" pitchFamily="18" charset="0"/>
                      </a:endParaRPr>
                    </a:p>
                  </a:txBody>
                  <a:tcPr marL="68580" marR="68580" marT="0" marB="0"/>
                </a:tc>
              </a:tr>
              <a:tr h="294774">
                <a:tc>
                  <a:txBody>
                    <a:bodyPr/>
                    <a:lstStyle/>
                    <a:p>
                      <a:pPr>
                        <a:lnSpc>
                          <a:spcPct val="115000"/>
                        </a:lnSpc>
                        <a:spcAft>
                          <a:spcPts val="0"/>
                        </a:spcAft>
                      </a:pPr>
                      <a:r>
                        <a:rPr lang="ru-RU" sz="1100" dirty="0" err="1" smtClean="0">
                          <a:solidFill>
                            <a:schemeClr val="accent1">
                              <a:lumMod val="20000"/>
                              <a:lumOff val="80000"/>
                            </a:schemeClr>
                          </a:solidFill>
                          <a:effectLst/>
                          <a:latin typeface="Times New Roman" pitchFamily="18" charset="0"/>
                          <a:cs typeface="Times New Roman" pitchFamily="18" charset="0"/>
                        </a:rPr>
                        <a:t>Капиталдық</a:t>
                      </a:r>
                      <a:r>
                        <a:rPr lang="ru-RU" sz="1100" dirty="0" smtClean="0">
                          <a:solidFill>
                            <a:schemeClr val="accent1">
                              <a:lumMod val="20000"/>
                              <a:lumOff val="80000"/>
                            </a:schemeClr>
                          </a:solidFill>
                          <a:effectLst/>
                          <a:latin typeface="Times New Roman" pitchFamily="18" charset="0"/>
                          <a:cs typeface="Times New Roman" pitchFamily="18" charset="0"/>
                        </a:rPr>
                        <a:t> </a:t>
                      </a:r>
                      <a:r>
                        <a:rPr lang="ru-RU" sz="1100" dirty="0" err="1" smtClean="0">
                          <a:solidFill>
                            <a:schemeClr val="accent1">
                              <a:lumMod val="20000"/>
                              <a:lumOff val="80000"/>
                            </a:schemeClr>
                          </a:solidFill>
                          <a:effectLst/>
                          <a:latin typeface="Times New Roman" pitchFamily="18" charset="0"/>
                          <a:cs typeface="Times New Roman" pitchFamily="18" charset="0"/>
                        </a:rPr>
                        <a:t>салымдар</a:t>
                      </a:r>
                      <a:endParaRPr lang="ru-RU" sz="1100" dirty="0">
                        <a:solidFill>
                          <a:schemeClr val="accent1">
                            <a:lumMod val="20000"/>
                            <a:lumOff val="80000"/>
                          </a:schemeClr>
                        </a:solidFill>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kk-KZ" sz="1400" dirty="0" smtClean="0">
                          <a:effectLst/>
                          <a:latin typeface="Times New Roman" pitchFamily="18" charset="0"/>
                          <a:ea typeface="+mn-ea"/>
                          <a:cs typeface="Times New Roman" pitchFamily="18" charset="0"/>
                        </a:rPr>
                        <a:t>576</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kk-KZ" sz="1400" dirty="0" smtClean="0">
                          <a:effectLst/>
                          <a:latin typeface="Times New Roman" pitchFamily="18" charset="0"/>
                          <a:ea typeface="+mn-ea"/>
                          <a:cs typeface="Times New Roman" pitchFamily="18" charset="0"/>
                        </a:rPr>
                        <a:t>315</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ru-RU" sz="1400" baseline="0" dirty="0" smtClean="0">
                          <a:effectLst/>
                          <a:latin typeface="Times New Roman" pitchFamily="18" charset="0"/>
                          <a:cs typeface="Times New Roman" pitchFamily="18" charset="0"/>
                        </a:rPr>
                        <a:t>55 </a:t>
                      </a:r>
                      <a:r>
                        <a:rPr lang="ru-RU" sz="1400" dirty="0" smtClean="0">
                          <a:effectLst/>
                          <a:latin typeface="Times New Roman" pitchFamily="18" charset="0"/>
                          <a:cs typeface="Times New Roman" pitchFamily="18" charset="0"/>
                        </a:rPr>
                        <a:t>%</a:t>
                      </a:r>
                      <a:endParaRPr lang="ru-RU" sz="1400" dirty="0">
                        <a:effectLst/>
                        <a:latin typeface="Times New Roman" pitchFamily="18" charset="0"/>
                        <a:ea typeface="Calibri"/>
                        <a:cs typeface="Times New Roman" pitchFamily="18" charset="0"/>
                      </a:endParaRPr>
                    </a:p>
                  </a:txBody>
                  <a:tcPr marL="68580" marR="68580" marT="0" marB="0"/>
                </a:tc>
              </a:tr>
              <a:tr h="333072">
                <a:tc>
                  <a:txBody>
                    <a:bodyPr/>
                    <a:lstStyle/>
                    <a:p>
                      <a:pPr>
                        <a:lnSpc>
                          <a:spcPct val="115000"/>
                        </a:lnSpc>
                        <a:spcAft>
                          <a:spcPts val="0"/>
                        </a:spcAft>
                      </a:pPr>
                      <a:r>
                        <a:rPr lang="ru-RU" sz="1100" dirty="0" smtClean="0">
                          <a:solidFill>
                            <a:schemeClr val="accent1">
                              <a:lumMod val="20000"/>
                              <a:lumOff val="80000"/>
                            </a:schemeClr>
                          </a:solidFill>
                          <a:effectLst/>
                          <a:latin typeface="Times New Roman" pitchFamily="18" charset="0"/>
                          <a:cs typeface="Times New Roman" pitchFamily="18" charset="0"/>
                        </a:rPr>
                        <a:t>«Жемчужины» </a:t>
                      </a:r>
                      <a:r>
                        <a:rPr lang="ru-RU" sz="1100" dirty="0" err="1" smtClean="0">
                          <a:solidFill>
                            <a:schemeClr val="accent1">
                              <a:lumMod val="20000"/>
                              <a:lumOff val="80000"/>
                            </a:schemeClr>
                          </a:solidFill>
                          <a:effectLst/>
                          <a:latin typeface="Times New Roman" pitchFamily="18" charset="0"/>
                          <a:cs typeface="Times New Roman" pitchFamily="18" charset="0"/>
                        </a:rPr>
                        <a:t>жобасы</a:t>
                      </a:r>
                      <a:r>
                        <a:rPr lang="ru-RU" sz="1100" baseline="0" dirty="0" smtClean="0">
                          <a:solidFill>
                            <a:schemeClr val="accent1">
                              <a:lumMod val="20000"/>
                              <a:lumOff val="80000"/>
                            </a:schemeClr>
                          </a:solidFill>
                          <a:effectLst/>
                          <a:latin typeface="Times New Roman" pitchFamily="18" charset="0"/>
                          <a:cs typeface="Times New Roman" pitchFamily="18" charset="0"/>
                        </a:rPr>
                        <a:t> </a:t>
                      </a:r>
                      <a:r>
                        <a:rPr lang="ru-RU" sz="1100" baseline="0" dirty="0" err="1" smtClean="0">
                          <a:solidFill>
                            <a:schemeClr val="accent1">
                              <a:lumMod val="20000"/>
                              <a:lumOff val="80000"/>
                            </a:schemeClr>
                          </a:solidFill>
                          <a:effectLst/>
                          <a:latin typeface="Times New Roman" pitchFamily="18" charset="0"/>
                          <a:cs typeface="Times New Roman" pitchFamily="18" charset="0"/>
                        </a:rPr>
                        <a:t>бойынша</a:t>
                      </a:r>
                      <a:r>
                        <a:rPr lang="ru-RU" sz="1100" baseline="0" dirty="0" smtClean="0">
                          <a:solidFill>
                            <a:schemeClr val="accent1">
                              <a:lumMod val="20000"/>
                              <a:lumOff val="80000"/>
                            </a:schemeClr>
                          </a:solidFill>
                          <a:effectLst/>
                          <a:latin typeface="Times New Roman" pitchFamily="18" charset="0"/>
                          <a:cs typeface="Times New Roman" pitchFamily="18" charset="0"/>
                        </a:rPr>
                        <a:t> </a:t>
                      </a:r>
                      <a:r>
                        <a:rPr lang="ru-RU" sz="1100" baseline="0" dirty="0" err="1" smtClean="0">
                          <a:solidFill>
                            <a:schemeClr val="accent1">
                              <a:lumMod val="20000"/>
                              <a:lumOff val="80000"/>
                            </a:schemeClr>
                          </a:solidFill>
                          <a:effectLst/>
                          <a:latin typeface="Times New Roman" pitchFamily="18" charset="0"/>
                          <a:cs typeface="Times New Roman" pitchFamily="18" charset="0"/>
                        </a:rPr>
                        <a:t>капиталдық</a:t>
                      </a:r>
                      <a:r>
                        <a:rPr lang="ru-RU" sz="1100" baseline="0" dirty="0" smtClean="0">
                          <a:solidFill>
                            <a:schemeClr val="accent1">
                              <a:lumMod val="20000"/>
                              <a:lumOff val="80000"/>
                            </a:schemeClr>
                          </a:solidFill>
                          <a:effectLst/>
                          <a:latin typeface="Times New Roman" pitchFamily="18" charset="0"/>
                          <a:cs typeface="Times New Roman" pitchFamily="18" charset="0"/>
                        </a:rPr>
                        <a:t> </a:t>
                      </a:r>
                      <a:r>
                        <a:rPr lang="ru-RU" sz="1100" baseline="0" dirty="0" err="1" smtClean="0">
                          <a:solidFill>
                            <a:schemeClr val="accent1">
                              <a:lumMod val="20000"/>
                              <a:lumOff val="80000"/>
                            </a:schemeClr>
                          </a:solidFill>
                          <a:effectLst/>
                          <a:latin typeface="Times New Roman" pitchFamily="18" charset="0"/>
                          <a:cs typeface="Times New Roman" pitchFamily="18" charset="0"/>
                        </a:rPr>
                        <a:t>салымдар</a:t>
                      </a:r>
                      <a:endParaRPr lang="ru-RU" sz="1100" dirty="0">
                        <a:solidFill>
                          <a:schemeClr val="accent1">
                            <a:lumMod val="20000"/>
                            <a:lumOff val="80000"/>
                          </a:schemeClr>
                        </a:solidFill>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ru-RU" sz="1400" dirty="0" smtClean="0">
                          <a:effectLst/>
                          <a:latin typeface="Times New Roman" pitchFamily="18" charset="0"/>
                          <a:cs typeface="Times New Roman" pitchFamily="18" charset="0"/>
                        </a:rPr>
                        <a:t>576</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kk-KZ" sz="1400" dirty="0" smtClean="0">
                          <a:effectLst/>
                          <a:latin typeface="Times New Roman" pitchFamily="18" charset="0"/>
                          <a:ea typeface="+mn-ea"/>
                          <a:cs typeface="Times New Roman" pitchFamily="18" charset="0"/>
                        </a:rPr>
                        <a:t>315</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ru-RU" sz="1400" baseline="0" dirty="0" smtClean="0">
                          <a:effectLst/>
                          <a:latin typeface="Times New Roman" pitchFamily="18" charset="0"/>
                          <a:cs typeface="Times New Roman" pitchFamily="18" charset="0"/>
                        </a:rPr>
                        <a:t>55 </a:t>
                      </a:r>
                      <a:r>
                        <a:rPr lang="ru-RU" sz="1400" dirty="0" smtClean="0">
                          <a:effectLst/>
                          <a:latin typeface="Times New Roman" pitchFamily="18" charset="0"/>
                          <a:cs typeface="Times New Roman" pitchFamily="18" charset="0"/>
                        </a:rPr>
                        <a:t>%</a:t>
                      </a:r>
                      <a:endParaRPr lang="ru-RU" sz="1400" dirty="0">
                        <a:effectLst/>
                        <a:latin typeface="Times New Roman" pitchFamily="18" charset="0"/>
                        <a:ea typeface="Calibri"/>
                        <a:cs typeface="Times New Roman" pitchFamily="18" charset="0"/>
                      </a:endParaRPr>
                    </a:p>
                  </a:txBody>
                  <a:tcPr marL="68580" marR="68580" marT="0" marB="0"/>
                </a:tc>
              </a:tr>
              <a:tr h="294774">
                <a:tc>
                  <a:txBody>
                    <a:bodyPr/>
                    <a:lstStyle/>
                    <a:p>
                      <a:pPr>
                        <a:lnSpc>
                          <a:spcPct val="115000"/>
                        </a:lnSpc>
                        <a:spcAft>
                          <a:spcPts val="0"/>
                        </a:spcAft>
                      </a:pPr>
                      <a:r>
                        <a:rPr lang="ru-RU" sz="1100" dirty="0" err="1" smtClean="0">
                          <a:solidFill>
                            <a:schemeClr val="accent1">
                              <a:lumMod val="20000"/>
                              <a:lumOff val="80000"/>
                            </a:schemeClr>
                          </a:solidFill>
                          <a:effectLst/>
                          <a:latin typeface="Times New Roman" pitchFamily="18" charset="0"/>
                          <a:cs typeface="Times New Roman" pitchFamily="18" charset="0"/>
                        </a:rPr>
                        <a:t>Әкімшілік</a:t>
                      </a:r>
                      <a:r>
                        <a:rPr lang="ru-RU" sz="1100" dirty="0" smtClean="0">
                          <a:solidFill>
                            <a:schemeClr val="accent1">
                              <a:lumMod val="20000"/>
                              <a:lumOff val="80000"/>
                            </a:schemeClr>
                          </a:solidFill>
                          <a:effectLst/>
                          <a:latin typeface="Times New Roman" pitchFamily="18" charset="0"/>
                          <a:cs typeface="Times New Roman" pitchFamily="18" charset="0"/>
                        </a:rPr>
                        <a:t> </a:t>
                      </a:r>
                      <a:r>
                        <a:rPr lang="ru-RU" sz="1100" dirty="0" err="1" smtClean="0">
                          <a:solidFill>
                            <a:schemeClr val="accent1">
                              <a:lumMod val="20000"/>
                              <a:lumOff val="80000"/>
                            </a:schemeClr>
                          </a:solidFill>
                          <a:effectLst/>
                          <a:latin typeface="Times New Roman" pitchFamily="18" charset="0"/>
                          <a:cs typeface="Times New Roman" pitchFamily="18" charset="0"/>
                        </a:rPr>
                        <a:t>сипаттағы</a:t>
                      </a:r>
                      <a:r>
                        <a:rPr lang="ru-RU" sz="1100" dirty="0" smtClean="0">
                          <a:solidFill>
                            <a:schemeClr val="accent1">
                              <a:lumMod val="20000"/>
                              <a:lumOff val="80000"/>
                            </a:schemeClr>
                          </a:solidFill>
                          <a:effectLst/>
                          <a:latin typeface="Times New Roman" pitchFamily="18" charset="0"/>
                          <a:cs typeface="Times New Roman" pitchFamily="18" charset="0"/>
                        </a:rPr>
                        <a:t> </a:t>
                      </a:r>
                      <a:r>
                        <a:rPr lang="ru-RU" sz="1100" dirty="0" err="1" smtClean="0">
                          <a:solidFill>
                            <a:schemeClr val="accent1">
                              <a:lumMod val="20000"/>
                              <a:lumOff val="80000"/>
                            </a:schemeClr>
                          </a:solidFill>
                          <a:effectLst/>
                          <a:latin typeface="Times New Roman" pitchFamily="18" charset="0"/>
                          <a:cs typeface="Times New Roman" pitchFamily="18" charset="0"/>
                        </a:rPr>
                        <a:t>капит.салымдар</a:t>
                      </a:r>
                      <a:endParaRPr lang="ru-RU" sz="1100" dirty="0">
                        <a:solidFill>
                          <a:schemeClr val="accent1">
                            <a:lumMod val="20000"/>
                            <a:lumOff val="80000"/>
                          </a:schemeClr>
                        </a:solidFill>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68580" marR="68580" marT="0" marB="0"/>
                </a:tc>
                <a:tc>
                  <a:txBody>
                    <a:bodyPr/>
                    <a:lstStyle/>
                    <a:p>
                      <a:pPr algn="r">
                        <a:lnSpc>
                          <a:spcPct val="115000"/>
                        </a:lnSpc>
                        <a:spcAft>
                          <a:spcPts val="0"/>
                        </a:spcAft>
                      </a:pPr>
                      <a:r>
                        <a:rPr lang="ru-RU" sz="1100" dirty="0">
                          <a:effectLst/>
                          <a:latin typeface="Times New Roman" pitchFamily="18" charset="0"/>
                          <a:cs typeface="Times New Roman" pitchFamily="18" charset="0"/>
                        </a:rPr>
                        <a:t> </a:t>
                      </a:r>
                      <a:endParaRPr lang="ru-RU" sz="1100" dirty="0">
                        <a:effectLst/>
                        <a:latin typeface="Times New Roman" pitchFamily="18" charset="0"/>
                        <a:ea typeface="Calibri"/>
                        <a:cs typeface="Times New Roman" pitchFamily="18" charset="0"/>
                      </a:endParaRPr>
                    </a:p>
                  </a:txBody>
                  <a:tcPr marL="68580" marR="68580" marT="0" marB="0"/>
                </a:tc>
              </a:tr>
            </a:tbl>
          </a:graphicData>
        </a:graphic>
      </p:graphicFrame>
      <p:graphicFrame>
        <p:nvGraphicFramePr>
          <p:cNvPr id="19" name="Диаграмма 18" title="динамика"/>
          <p:cNvGraphicFramePr>
            <a:graphicFrameLocks/>
          </p:cNvGraphicFramePr>
          <p:nvPr>
            <p:extLst>
              <p:ext uri="{D42A27DB-BD31-4B8C-83A1-F6EECF244321}">
                <p14:modId xmlns:p14="http://schemas.microsoft.com/office/powerpoint/2010/main" val="2755964900"/>
              </p:ext>
            </p:extLst>
          </p:nvPr>
        </p:nvGraphicFramePr>
        <p:xfrm>
          <a:off x="395536" y="946691"/>
          <a:ext cx="4477535" cy="2603443"/>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1" name="Диаграмма 20"/>
          <p:cNvGraphicFramePr>
            <a:graphicFrameLocks/>
          </p:cNvGraphicFramePr>
          <p:nvPr>
            <p:extLst>
              <p:ext uri="{D42A27DB-BD31-4B8C-83A1-F6EECF244321}">
                <p14:modId xmlns:p14="http://schemas.microsoft.com/office/powerpoint/2010/main" val="960240074"/>
              </p:ext>
            </p:extLst>
          </p:nvPr>
        </p:nvGraphicFramePr>
        <p:xfrm>
          <a:off x="4860032" y="633392"/>
          <a:ext cx="3937443" cy="2662747"/>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2741940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52750"/>
            <a:ext cx="2009775"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Заголовок 1"/>
          <p:cNvSpPr txBox="1">
            <a:spLocks/>
          </p:cNvSpPr>
          <p:nvPr/>
        </p:nvSpPr>
        <p:spPr>
          <a:xfrm>
            <a:off x="0" y="0"/>
            <a:ext cx="9144000" cy="576263"/>
          </a:xfrm>
          <a:prstGeom prst="rect">
            <a:avLst/>
          </a:prstGeom>
          <a:gradFill flip="none" rotWithShape="1">
            <a:gsLst>
              <a:gs pos="0">
                <a:schemeClr val="accent1">
                  <a:lumMod val="20000"/>
                  <a:lumOff val="80000"/>
                  <a:alpha val="98000"/>
                </a:schemeClr>
              </a:gs>
              <a:gs pos="25000">
                <a:schemeClr val="accent1">
                  <a:lumMod val="20000"/>
                  <a:lumOff val="80000"/>
                </a:schemeClr>
              </a:gs>
              <a:gs pos="88000">
                <a:srgbClr val="0087E6">
                  <a:lumMod val="46000"/>
                  <a:lumOff val="54000"/>
                  <a:alpha val="38000"/>
                </a:srgbClr>
              </a:gs>
              <a:gs pos="100000">
                <a:srgbClr val="005CBF"/>
              </a:gs>
            </a:gsLst>
            <a:lin ang="6000000" scaled="0"/>
            <a:tileRect/>
          </a:gra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ru-RU"/>
            </a:defPPr>
            <a:lvl1pPr algn="ctr" fontAlgn="auto">
              <a:spcAft>
                <a:spcPts val="0"/>
              </a:spcAft>
              <a:defRPr sz="2400" b="1">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ru-RU" dirty="0">
                <a:solidFill>
                  <a:prstClr val="black"/>
                </a:solidFill>
              </a:rPr>
              <a:t>   </a:t>
            </a:r>
            <a:r>
              <a:rPr lang="kk-KZ" dirty="0">
                <a:effectLst/>
              </a:rPr>
              <a:t>Денсаулықты, еңбекті және қоршаған ортаны қорғау</a:t>
            </a:r>
            <a:endParaRPr lang="ru-RU" dirty="0">
              <a:solidFill>
                <a:prstClr val="black"/>
              </a:solidFill>
            </a:endParaRPr>
          </a:p>
        </p:txBody>
      </p:sp>
      <p:sp>
        <p:nvSpPr>
          <p:cNvPr id="14" name="Номер слайда 15"/>
          <p:cNvSpPr>
            <a:spLocks noGrp="1"/>
          </p:cNvSpPr>
          <p:nvPr>
            <p:ph type="sldNum" sz="quarter" idx="12"/>
          </p:nvPr>
        </p:nvSpPr>
        <p:spPr>
          <a:xfrm>
            <a:off x="6759575" y="6356350"/>
            <a:ext cx="2133600" cy="365125"/>
          </a:xfrm>
        </p:spPr>
        <p:txBody>
          <a:bodyPr/>
          <a:lstStyle/>
          <a:p>
            <a:pPr>
              <a:defRPr/>
            </a:pPr>
            <a:fld id="{23E710DE-BCF3-4DCF-8C80-E1AE5AE25A33}" type="slidenum">
              <a:rPr lang="ru-RU">
                <a:solidFill>
                  <a:prstClr val="black">
                    <a:tint val="75000"/>
                  </a:prstClr>
                </a:solidFill>
              </a:rPr>
              <a:pPr>
                <a:defRPr/>
              </a:pPr>
              <a:t>9</a:t>
            </a:fld>
            <a:endParaRPr lang="ru-RU" dirty="0">
              <a:solidFill>
                <a:prstClr val="black">
                  <a:tint val="75000"/>
                </a:prstClr>
              </a:solidFill>
            </a:endParaRPr>
          </a:p>
        </p:txBody>
      </p:sp>
      <p:pic>
        <p:nvPicPr>
          <p:cNvPr id="17" name="Picture 2" descr="cid:image002.gif@01C77560.29E719F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971" y="6518644"/>
            <a:ext cx="14763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Объект 2"/>
          <p:cNvSpPr>
            <a:spLocks noGrp="1"/>
          </p:cNvSpPr>
          <p:nvPr/>
        </p:nvSpPr>
        <p:spPr bwMode="auto">
          <a:xfrm>
            <a:off x="251520" y="692696"/>
            <a:ext cx="8416992" cy="5616624"/>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noAutofit/>
          </a:bodyPr>
          <a:lst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0"/>
              </a:spcAft>
            </a:pPr>
            <a:r>
              <a:rPr lang="kk-KZ" sz="1800" dirty="0" smtClean="0">
                <a:latin typeface="Times New Roman" pitchFamily="18" charset="0"/>
                <a:cs typeface="Times New Roman" pitchFamily="18" charset="0"/>
              </a:rPr>
              <a:t>2019 жылдың 1-жартыжылдығында </a:t>
            </a:r>
            <a:r>
              <a:rPr lang="kk-KZ" sz="1800" dirty="0">
                <a:latin typeface="Times New Roman" pitchFamily="18" charset="0"/>
                <a:cs typeface="Times New Roman" pitchFamily="18" charset="0"/>
              </a:rPr>
              <a:t>ҚМТ мен оның еншілес, бірлесіп бақыланатын ұйымдарында жазатайым оқиғалар, мұнай төгілу, өрт, апаттық зиянды шығарылымдар тіркелген </a:t>
            </a:r>
            <a:r>
              <a:rPr lang="kk-KZ" sz="1800" dirty="0" smtClean="0">
                <a:latin typeface="Times New Roman" pitchFamily="18" charset="0"/>
                <a:cs typeface="Times New Roman" pitchFamily="18" charset="0"/>
              </a:rPr>
              <a:t>жоқ</a:t>
            </a:r>
            <a:r>
              <a:rPr lang="ru-RU" sz="1800" dirty="0">
                <a:solidFill>
                  <a:prstClr val="black"/>
                </a:solidFill>
                <a:latin typeface="Times New Roman" panose="02020603050405020304" pitchFamily="18" charset="0"/>
                <a:cs typeface="Times New Roman" panose="02020603050405020304" pitchFamily="18" charset="0"/>
              </a:rPr>
              <a:t>;</a:t>
            </a:r>
            <a:endParaRPr lang="ru-RU" sz="1800" dirty="0" smtClean="0">
              <a:solidFill>
                <a:prstClr val="black"/>
              </a:solidFill>
              <a:latin typeface="Times New Roman" panose="02020603050405020304" pitchFamily="18" charset="0"/>
              <a:cs typeface="Times New Roman" panose="02020603050405020304" pitchFamily="18" charset="0"/>
            </a:endParaRPr>
          </a:p>
          <a:p>
            <a:pPr algn="just">
              <a:spcBef>
                <a:spcPts val="0"/>
              </a:spcBef>
              <a:spcAft>
                <a:spcPts val="0"/>
              </a:spcAft>
            </a:pPr>
            <a:r>
              <a:rPr lang="kk-KZ" sz="1800" dirty="0" smtClean="0">
                <a:latin typeface="Times New Roman" pitchFamily="18" charset="0"/>
                <a:cs typeface="Times New Roman" pitchFamily="18" charset="0"/>
              </a:rPr>
              <a:t>ҚМТ орталық аппараты құрылған күннен бастап  апатсыз </a:t>
            </a:r>
            <a:r>
              <a:rPr lang="kk-KZ" sz="1800" dirty="0">
                <a:latin typeface="Times New Roman" pitchFamily="18" charset="0"/>
                <a:cs typeface="Times New Roman" pitchFamily="18" charset="0"/>
              </a:rPr>
              <a:t>және оқиғаларсыз </a:t>
            </a:r>
            <a:r>
              <a:rPr lang="kk-KZ" sz="1800" dirty="0" smtClean="0">
                <a:latin typeface="Times New Roman" pitchFamily="18" charset="0"/>
                <a:cs typeface="Times New Roman" pitchFamily="18" charset="0"/>
              </a:rPr>
              <a:t>      5 960 </a:t>
            </a:r>
            <a:r>
              <a:rPr lang="kk-KZ" sz="1800" dirty="0">
                <a:latin typeface="Times New Roman" pitchFamily="18" charset="0"/>
                <a:cs typeface="Times New Roman" pitchFamily="18" charset="0"/>
              </a:rPr>
              <a:t>күн жұмыс </a:t>
            </a:r>
            <a:r>
              <a:rPr lang="kk-KZ" sz="1800" dirty="0" smtClean="0">
                <a:latin typeface="Times New Roman" pitchFamily="18" charset="0"/>
                <a:cs typeface="Times New Roman" pitchFamily="18" charset="0"/>
              </a:rPr>
              <a:t>істеді;</a:t>
            </a:r>
          </a:p>
          <a:p>
            <a:pPr algn="just">
              <a:spcBef>
                <a:spcPts val="0"/>
              </a:spcBef>
              <a:spcAft>
                <a:spcPts val="0"/>
              </a:spcAft>
            </a:pPr>
            <a:r>
              <a:rPr lang="kk-KZ" sz="1800" dirty="0" smtClean="0">
                <a:latin typeface="Times New Roman" pitchFamily="18" charset="0"/>
                <a:cs typeface="Times New Roman" pitchFamily="18" charset="0"/>
              </a:rPr>
              <a:t>ҚМТ филиалының тұрақты жұмыс комиссиясы өндірістік объектілерде – «Толқын» және «Боранкөл» кен орындарында 2 жоспарлы тексеру жүргізді;</a:t>
            </a:r>
          </a:p>
          <a:p>
            <a:pPr algn="just">
              <a:spcBef>
                <a:spcPts val="0"/>
              </a:spcBef>
              <a:spcAft>
                <a:spcPts val="0"/>
              </a:spcAft>
            </a:pPr>
            <a:r>
              <a:rPr lang="kk-KZ" sz="1800" dirty="0" smtClean="0">
                <a:latin typeface="Times New Roman" pitchFamily="18" charset="0"/>
                <a:cs typeface="Times New Roman" pitchFamily="18" charset="0"/>
              </a:rPr>
              <a:t>ҚМТ-ның </a:t>
            </a:r>
            <a:r>
              <a:rPr lang="kk-KZ" sz="1800" dirty="0">
                <a:latin typeface="Times New Roman" pitchFamily="18" charset="0"/>
                <a:cs typeface="Times New Roman" pitchFamily="18" charset="0"/>
              </a:rPr>
              <a:t>қауіпсіздік, еңбекті және қоршаған ортаны қорғау комитеті 2 мәжіліс өткізді, соның ішінде </a:t>
            </a:r>
            <a:r>
              <a:rPr lang="kk-KZ" sz="1800" dirty="0" smtClean="0">
                <a:latin typeface="Times New Roman" pitchFamily="18" charset="0"/>
                <a:cs typeface="Times New Roman" pitchFamily="18" charset="0"/>
              </a:rPr>
              <a:t>2018 жыл бойынша еңбекті және қоршаған ортаны қорғау қызметінің нәтижелері туралы ҚМТ филиалының және «Каспий Меруерті Оперейтинг Компани Б.В.» филиалының есебі тыңдалды.</a:t>
            </a:r>
          </a:p>
          <a:p>
            <a:pPr algn="just">
              <a:spcBef>
                <a:spcPts val="0"/>
              </a:spcBef>
              <a:spcAft>
                <a:spcPts val="0"/>
              </a:spcAft>
            </a:pPr>
            <a:r>
              <a:rPr lang="kk-KZ" sz="1800" dirty="0">
                <a:latin typeface="Times New Roman" pitchFamily="18" charset="0"/>
                <a:cs typeface="Times New Roman" pitchFamily="18" charset="0"/>
              </a:rPr>
              <a:t>Қауіпсіз </a:t>
            </a:r>
            <a:r>
              <a:rPr lang="kk-KZ" sz="1800" dirty="0" smtClean="0">
                <a:latin typeface="Times New Roman" pitchFamily="18" charset="0"/>
                <a:cs typeface="Times New Roman" pitchFamily="18" charset="0"/>
              </a:rPr>
              <a:t>мінез-құлықты бақылау дағдыларын </a:t>
            </a:r>
            <a:r>
              <a:rPr lang="kk-KZ" sz="1800" dirty="0">
                <a:latin typeface="Times New Roman" pitchFamily="18" charset="0"/>
                <a:cs typeface="Times New Roman" pitchFamily="18" charset="0"/>
              </a:rPr>
              <a:t>дамыту бағдарламасы </a:t>
            </a:r>
            <a:r>
              <a:rPr lang="kk-KZ" sz="1800" dirty="0" smtClean="0">
                <a:latin typeface="Times New Roman" pitchFamily="18" charset="0"/>
                <a:cs typeface="Times New Roman" pitchFamily="18" charset="0"/>
              </a:rPr>
              <a:t>шеңберінде жоспарлы жұмыстар 2019 </a:t>
            </a:r>
            <a:r>
              <a:rPr lang="kk-KZ" sz="1800" dirty="0">
                <a:latin typeface="Times New Roman" pitchFamily="18" charset="0"/>
                <a:cs typeface="Times New Roman" pitchFamily="18" charset="0"/>
              </a:rPr>
              <a:t>жылдың 1-жартыжылдығында </a:t>
            </a:r>
            <a:r>
              <a:rPr lang="kk-KZ" sz="1800" dirty="0" smtClean="0">
                <a:latin typeface="Times New Roman" pitchFamily="18" charset="0"/>
                <a:cs typeface="Times New Roman" pitchFamily="18" charset="0"/>
              </a:rPr>
              <a:t>орындалды, орталық аппаратта 15 бақылау және ҚМТ Филиалында 242 бақылау өткізілді. 2019 жылы қауіпсіз </a:t>
            </a:r>
            <a:r>
              <a:rPr lang="kk-KZ" sz="1800" dirty="0">
                <a:latin typeface="Times New Roman" pitchFamily="18" charset="0"/>
                <a:cs typeface="Times New Roman" pitchFamily="18" charset="0"/>
              </a:rPr>
              <a:t>мінез-құлықты бақылау дағдыларын дамыту бағдарламасы </a:t>
            </a:r>
            <a:r>
              <a:rPr lang="kk-KZ" sz="1800" dirty="0" smtClean="0">
                <a:latin typeface="Times New Roman" pitchFamily="18" charset="0"/>
                <a:cs typeface="Times New Roman" pitchFamily="18" charset="0"/>
              </a:rPr>
              <a:t>шеңберінде ҚМТ филиалында 484 бақылау өткізу жоспарланған.  </a:t>
            </a:r>
          </a:p>
          <a:p>
            <a:pPr lvl="0" algn="just">
              <a:spcAft>
                <a:spcPts val="600"/>
              </a:spcAft>
            </a:pPr>
            <a:endParaRPr lang="kk-KZ" sz="1400" dirty="0">
              <a:latin typeface="Times New Roman" pitchFamily="18" charset="0"/>
              <a:cs typeface="Times New Roman" pitchFamily="18" charset="0"/>
            </a:endParaRPr>
          </a:p>
          <a:p>
            <a:pPr marL="0" indent="0" algn="just">
              <a:buNone/>
            </a:pPr>
            <a:endParaRPr lang="ru-RU"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5108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19159</TotalTime>
  <Words>1573</Words>
  <Application>Microsoft Office PowerPoint</Application>
  <PresentationFormat>Экран (4:3)</PresentationFormat>
  <Paragraphs>326</Paragraphs>
  <Slides>15</Slides>
  <Notes>15</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“ҚазМұнайТеңіз”  ТМК ЖШС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Жумаев Ерахмет</dc:creator>
  <cp:lastModifiedBy>Алипова Бахыт</cp:lastModifiedBy>
  <cp:revision>969</cp:revision>
  <cp:lastPrinted>2016-02-09T13:47:15Z</cp:lastPrinted>
  <dcterms:created xsi:type="dcterms:W3CDTF">2012-02-10T12:45:58Z</dcterms:created>
  <dcterms:modified xsi:type="dcterms:W3CDTF">2019-08-21T10:07:59Z</dcterms:modified>
</cp:coreProperties>
</file>